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69" r:id="rId16"/>
    <p:sldId id="270" r:id="rId17"/>
    <p:sldId id="271" r:id="rId18"/>
    <p:sldId id="275" r:id="rId19"/>
    <p:sldId id="272" r:id="rId20"/>
    <p:sldId id="273" r:id="rId21"/>
  </p:sldIdLst>
  <p:sldSz cx="18288000" cy="10287000"/>
  <p:notesSz cx="6858000" cy="9144000"/>
  <p:embeddedFontLst>
    <p:embeddedFont>
      <p:font typeface="Aileron Bold" panose="020B0604020202020204" charset="0"/>
      <p:regular r:id="rId22"/>
    </p:embeddedFont>
    <p:embeddedFont>
      <p:font typeface="Bangers" panose="020B0604020202020204" charset="0"/>
      <p:regular r:id="rId23"/>
    </p:embeddedFont>
    <p:embeddedFont>
      <p:font typeface="Montserrat" panose="00000500000000000000" pitchFamily="2" charset="0"/>
      <p:regular r:id="rId24"/>
      <p:bold r:id="rId25"/>
      <p:italic r:id="rId26"/>
      <p:boldItalic r:id="rId27"/>
    </p:embeddedFont>
    <p:embeddedFont>
      <p:font typeface="Montserrat Classic" panose="020B0604020202020204" charset="0"/>
      <p:regular r:id="rId28"/>
    </p:embeddedFont>
    <p:embeddedFont>
      <p:font typeface="Montserrat Medium" panose="00000600000000000000" pitchFamily="2" charset="0"/>
      <p:regular r:id="rId29"/>
      <p:italic r:id="rId30"/>
    </p:embeddedFont>
    <p:embeddedFont>
      <p:font typeface="Tw Cen MT" panose="020B0602020104020603" pitchFamily="34" charset="0"/>
      <p:regular r:id="rId31"/>
      <p:bold r:id="rId32"/>
      <p:italic r:id="rId33"/>
      <p:boldItalic r:id="rId34"/>
    </p:embeddedFont>
    <p:embeddedFont>
      <p:font typeface="Tw Cen MT Condensed" panose="020B0606020104020203" pitchFamily="34" charset="0"/>
      <p:regular r:id="rId35"/>
      <p:bold r:id="rId36"/>
    </p:embeddedFont>
    <p:embeddedFont>
      <p:font typeface="Wingdings 3" panose="050401020108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749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17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69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5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308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796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302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796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690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11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5274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sv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6.svg"/><Relationship Id="rId10"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4.svg"/><Relationship Id="rId5" Type="http://schemas.openxmlformats.org/officeDocument/2006/relationships/image" Target="../media/image16.sv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p:cNvGrpSpPr/>
          <p:nvPr/>
        </p:nvGrpSpPr>
        <p:grpSpPr>
          <a:xfrm>
            <a:off x="9570262" y="2819898"/>
            <a:ext cx="4647205" cy="464720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A60"/>
            </a:solidFill>
          </p:spPr>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6" name="Group 6"/>
          <p:cNvGrpSpPr/>
          <p:nvPr/>
        </p:nvGrpSpPr>
        <p:grpSpPr>
          <a:xfrm>
            <a:off x="11893865" y="4307853"/>
            <a:ext cx="6394135" cy="1671294"/>
            <a:chOff x="0" y="0"/>
            <a:chExt cx="1684052" cy="440176"/>
          </a:xfrm>
        </p:grpSpPr>
        <p:sp>
          <p:nvSpPr>
            <p:cNvPr id="7" name="Freeform 7"/>
            <p:cNvSpPr/>
            <p:nvPr/>
          </p:nvSpPr>
          <p:spPr>
            <a:xfrm>
              <a:off x="0" y="0"/>
              <a:ext cx="1684052" cy="440176"/>
            </a:xfrm>
            <a:custGeom>
              <a:avLst/>
              <a:gdLst/>
              <a:ahLst/>
              <a:cxnLst/>
              <a:rect l="l" t="t" r="r" b="b"/>
              <a:pathLst>
                <a:path w="1684052" h="440176">
                  <a:moveTo>
                    <a:pt x="0" y="0"/>
                  </a:moveTo>
                  <a:lnTo>
                    <a:pt x="1684052" y="0"/>
                  </a:lnTo>
                  <a:lnTo>
                    <a:pt x="1684052" y="440176"/>
                  </a:lnTo>
                  <a:lnTo>
                    <a:pt x="0" y="440176"/>
                  </a:lnTo>
                  <a:close/>
                </a:path>
              </a:pathLst>
            </a:custGeom>
            <a:solidFill>
              <a:srgbClr val="F69E22"/>
            </a:solidFill>
          </p:spPr>
        </p:sp>
        <p:sp>
          <p:nvSpPr>
            <p:cNvPr id="8" name="TextBox 8"/>
            <p:cNvSpPr txBox="1"/>
            <p:nvPr/>
          </p:nvSpPr>
          <p:spPr>
            <a:xfrm>
              <a:off x="0" y="-9525"/>
              <a:ext cx="1684052" cy="449701"/>
            </a:xfrm>
            <a:prstGeom prst="rect">
              <a:avLst/>
            </a:prstGeom>
          </p:spPr>
          <p:txBody>
            <a:bodyPr lIns="50800" tIns="50800" rIns="50800" bIns="50800" rtlCol="0" anchor="ctr"/>
            <a:lstStyle/>
            <a:p>
              <a:pPr algn="ctr">
                <a:lnSpc>
                  <a:spcPts val="2440"/>
                </a:lnSpc>
              </a:pPr>
              <a:endParaRPr/>
            </a:p>
          </p:txBody>
        </p:sp>
      </p:grpSp>
      <p:grpSp>
        <p:nvGrpSpPr>
          <p:cNvPr id="9" name="Group 9"/>
          <p:cNvGrpSpPr/>
          <p:nvPr/>
        </p:nvGrpSpPr>
        <p:grpSpPr>
          <a:xfrm>
            <a:off x="10198752" y="3448388"/>
            <a:ext cx="3390225" cy="33902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9E22"/>
            </a:soli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2" name="Group 12"/>
          <p:cNvGrpSpPr/>
          <p:nvPr/>
        </p:nvGrpSpPr>
        <p:grpSpPr>
          <a:xfrm>
            <a:off x="11058218" y="4307853"/>
            <a:ext cx="1671294" cy="16712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2440"/>
                </a:lnSpc>
              </a:pPr>
              <a:endParaRPr/>
            </a:p>
          </p:txBody>
        </p:sp>
      </p:grpSp>
      <p:grpSp>
        <p:nvGrpSpPr>
          <p:cNvPr id="15" name="Group 15"/>
          <p:cNvGrpSpPr/>
          <p:nvPr/>
        </p:nvGrpSpPr>
        <p:grpSpPr>
          <a:xfrm>
            <a:off x="0" y="2819898"/>
            <a:ext cx="9488582" cy="4018715"/>
            <a:chOff x="0" y="0"/>
            <a:chExt cx="2499050" cy="1058427"/>
          </a:xfrm>
        </p:grpSpPr>
        <p:sp>
          <p:nvSpPr>
            <p:cNvPr id="16" name="Freeform 16"/>
            <p:cNvSpPr/>
            <p:nvPr/>
          </p:nvSpPr>
          <p:spPr>
            <a:xfrm>
              <a:off x="0" y="0"/>
              <a:ext cx="2499050" cy="1058427"/>
            </a:xfrm>
            <a:custGeom>
              <a:avLst/>
              <a:gdLst/>
              <a:ahLst/>
              <a:cxnLst/>
              <a:rect l="l" t="t" r="r" b="b"/>
              <a:pathLst>
                <a:path w="2499050" h="1058427">
                  <a:moveTo>
                    <a:pt x="41612" y="0"/>
                  </a:moveTo>
                  <a:lnTo>
                    <a:pt x="2457438" y="0"/>
                  </a:lnTo>
                  <a:cubicBezTo>
                    <a:pt x="2468475" y="0"/>
                    <a:pt x="2479059" y="4384"/>
                    <a:pt x="2486863" y="12188"/>
                  </a:cubicBezTo>
                  <a:cubicBezTo>
                    <a:pt x="2494666" y="19992"/>
                    <a:pt x="2499050" y="30576"/>
                    <a:pt x="2499050" y="41612"/>
                  </a:cubicBezTo>
                  <a:lnTo>
                    <a:pt x="2499050" y="1016815"/>
                  </a:lnTo>
                  <a:cubicBezTo>
                    <a:pt x="2499050" y="1039797"/>
                    <a:pt x="2480420" y="1058427"/>
                    <a:pt x="2457438" y="1058427"/>
                  </a:cubicBezTo>
                  <a:lnTo>
                    <a:pt x="41612" y="1058427"/>
                  </a:lnTo>
                  <a:cubicBezTo>
                    <a:pt x="30576" y="1058427"/>
                    <a:pt x="19992" y="1054043"/>
                    <a:pt x="12188" y="1046239"/>
                  </a:cubicBezTo>
                  <a:cubicBezTo>
                    <a:pt x="4384" y="1038435"/>
                    <a:pt x="0" y="1027851"/>
                    <a:pt x="0" y="1016815"/>
                  </a:cubicBezTo>
                  <a:lnTo>
                    <a:pt x="0" y="41612"/>
                  </a:lnTo>
                  <a:cubicBezTo>
                    <a:pt x="0" y="18630"/>
                    <a:pt x="18630" y="0"/>
                    <a:pt x="41612" y="0"/>
                  </a:cubicBezTo>
                  <a:close/>
                </a:path>
              </a:pathLst>
            </a:custGeom>
            <a:solidFill>
              <a:srgbClr val="FFFFFF"/>
            </a:solidFill>
          </p:spPr>
        </p:sp>
        <p:sp>
          <p:nvSpPr>
            <p:cNvPr id="17" name="TextBox 17"/>
            <p:cNvSpPr txBox="1"/>
            <p:nvPr/>
          </p:nvSpPr>
          <p:spPr>
            <a:xfrm>
              <a:off x="0" y="-9525"/>
              <a:ext cx="2499050" cy="1067952"/>
            </a:xfrm>
            <a:prstGeom prst="rect">
              <a:avLst/>
            </a:prstGeom>
          </p:spPr>
          <p:txBody>
            <a:bodyPr lIns="50800" tIns="50800" rIns="50800" bIns="50800" rtlCol="0" anchor="ctr"/>
            <a:lstStyle/>
            <a:p>
              <a:pPr algn="ctr">
                <a:lnSpc>
                  <a:spcPts val="4025"/>
                </a:lnSpc>
              </a:pPr>
              <a:r>
                <a:rPr lang="en-US" sz="3299">
                  <a:solidFill>
                    <a:srgbClr val="000000"/>
                  </a:solidFill>
                  <a:latin typeface="Montserrat Classic"/>
                </a:rPr>
                <a:t>Quicksort using divide and conquer algorithm</a:t>
              </a:r>
            </a:p>
          </p:txBody>
        </p:sp>
      </p:grpSp>
      <p:grpSp>
        <p:nvGrpSpPr>
          <p:cNvPr id="18" name="Group 18"/>
          <p:cNvGrpSpPr/>
          <p:nvPr/>
        </p:nvGrpSpPr>
        <p:grpSpPr>
          <a:xfrm>
            <a:off x="259912" y="7883071"/>
            <a:ext cx="6901508" cy="1543050"/>
            <a:chOff x="0" y="0"/>
            <a:chExt cx="1817681" cy="406400"/>
          </a:xfrm>
        </p:grpSpPr>
        <p:sp>
          <p:nvSpPr>
            <p:cNvPr id="19" name="Freeform 19"/>
            <p:cNvSpPr/>
            <p:nvPr/>
          </p:nvSpPr>
          <p:spPr>
            <a:xfrm>
              <a:off x="0" y="0"/>
              <a:ext cx="1817681" cy="406400"/>
            </a:xfrm>
            <a:custGeom>
              <a:avLst/>
              <a:gdLst/>
              <a:ahLst/>
              <a:cxnLst/>
              <a:rect l="l" t="t" r="r" b="b"/>
              <a:pathLst>
                <a:path w="1817681" h="406400">
                  <a:moveTo>
                    <a:pt x="0" y="0"/>
                  </a:moveTo>
                  <a:lnTo>
                    <a:pt x="1614481" y="0"/>
                  </a:lnTo>
                  <a:lnTo>
                    <a:pt x="1817681" y="203200"/>
                  </a:lnTo>
                  <a:lnTo>
                    <a:pt x="1614481" y="406400"/>
                  </a:lnTo>
                  <a:lnTo>
                    <a:pt x="0" y="406400"/>
                  </a:lnTo>
                  <a:lnTo>
                    <a:pt x="203200" y="203200"/>
                  </a:lnTo>
                  <a:lnTo>
                    <a:pt x="0" y="0"/>
                  </a:lnTo>
                  <a:close/>
                </a:path>
              </a:pathLst>
            </a:custGeom>
            <a:solidFill>
              <a:srgbClr val="F69E22"/>
            </a:solidFill>
          </p:spPr>
        </p:sp>
        <p:sp>
          <p:nvSpPr>
            <p:cNvPr id="20" name="TextBox 20"/>
            <p:cNvSpPr txBox="1"/>
            <p:nvPr/>
          </p:nvSpPr>
          <p:spPr>
            <a:xfrm>
              <a:off x="177800" y="-9525"/>
              <a:ext cx="1563681" cy="415925"/>
            </a:xfrm>
            <a:prstGeom prst="rect">
              <a:avLst/>
            </a:prstGeom>
          </p:spPr>
          <p:txBody>
            <a:bodyPr lIns="50800" tIns="50800" rIns="50800" bIns="50800" rtlCol="0" anchor="ctr"/>
            <a:lstStyle/>
            <a:p>
              <a:pPr algn="ctr">
                <a:lnSpc>
                  <a:spcPts val="3415"/>
                </a:lnSpc>
              </a:pPr>
              <a:r>
                <a:rPr lang="en-US" sz="2799">
                  <a:solidFill>
                    <a:srgbClr val="000000"/>
                  </a:solidFill>
                  <a:latin typeface="Montserrat Classic"/>
                </a:rPr>
                <a:t>Name: Shahd Ali Elganaini</a:t>
              </a:r>
            </a:p>
            <a:p>
              <a:pPr algn="ctr">
                <a:lnSpc>
                  <a:spcPts val="3415"/>
                </a:lnSpc>
              </a:pPr>
              <a:r>
                <a:rPr lang="en-US" sz="2799">
                  <a:solidFill>
                    <a:srgbClr val="000000"/>
                  </a:solidFill>
                  <a:latin typeface="Montserrat Classic"/>
                </a:rPr>
                <a:t>ID:224217</a:t>
              </a:r>
            </a:p>
          </p:txBody>
        </p:sp>
      </p:grpSp>
      <p:sp>
        <p:nvSpPr>
          <p:cNvPr id="21" name="TextBox 21"/>
          <p:cNvSpPr txBox="1"/>
          <p:nvPr/>
        </p:nvSpPr>
        <p:spPr>
          <a:xfrm>
            <a:off x="468381" y="8378131"/>
            <a:ext cx="8675619" cy="276465"/>
          </a:xfrm>
          <a:prstGeom prst="rect">
            <a:avLst/>
          </a:prstGeom>
        </p:spPr>
        <p:txBody>
          <a:bodyPr lIns="0" tIns="0" rIns="0" bIns="0" rtlCol="0" anchor="t">
            <a:spAutoFit/>
          </a:bodyPr>
          <a:lstStyle/>
          <a:p>
            <a:pPr algn="r">
              <a:lnSpc>
                <a:spcPts val="2120"/>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507616" cy="11315700"/>
          </a:xfrm>
          <a:custGeom>
            <a:avLst/>
            <a:gdLst/>
            <a:ahLst/>
            <a:cxnLst/>
            <a:rect l="l" t="t" r="r" b="b"/>
            <a:pathLst>
              <a:path w="18507616" h="11315700">
                <a:moveTo>
                  <a:pt x="0" y="0"/>
                </a:moveTo>
                <a:lnTo>
                  <a:pt x="18507616" y="0"/>
                </a:lnTo>
                <a:lnTo>
                  <a:pt x="18507616" y="11315700"/>
                </a:lnTo>
                <a:lnTo>
                  <a:pt x="0" y="11315700"/>
                </a:lnTo>
                <a:lnTo>
                  <a:pt x="0" y="0"/>
                </a:lnTo>
                <a:close/>
              </a:path>
            </a:pathLst>
          </a:custGeom>
          <a:blipFill>
            <a:blip r:embed="rId2"/>
            <a:stretch>
              <a:fillRect t="-4484" b="-4484"/>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721667"/>
          </a:xfrm>
          <a:custGeom>
            <a:avLst/>
            <a:gdLst/>
            <a:ahLst/>
            <a:cxnLst/>
            <a:rect l="l" t="t" r="r" b="b"/>
            <a:pathLst>
              <a:path w="18288000" h="10721667">
                <a:moveTo>
                  <a:pt x="0" y="0"/>
                </a:moveTo>
                <a:lnTo>
                  <a:pt x="18288000" y="0"/>
                </a:lnTo>
                <a:lnTo>
                  <a:pt x="18288000" y="10721667"/>
                </a:lnTo>
                <a:lnTo>
                  <a:pt x="0" y="10721667"/>
                </a:lnTo>
                <a:lnTo>
                  <a:pt x="0" y="0"/>
                </a:lnTo>
                <a:close/>
              </a:path>
            </a:pathLst>
          </a:custGeom>
          <a:blipFill>
            <a:blip r:embed="rId2"/>
            <a:stretch>
              <a:fillRect l="-4327" t="-8384" b="-3537"/>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771419"/>
            <a:chOff x="0" y="0"/>
            <a:chExt cx="2943402" cy="466546"/>
          </a:xfrm>
        </p:grpSpPr>
        <p:sp>
          <p:nvSpPr>
            <p:cNvPr id="3" name="Freeform 3"/>
            <p:cNvSpPr/>
            <p:nvPr/>
          </p:nvSpPr>
          <p:spPr>
            <a:xfrm>
              <a:off x="0" y="0"/>
              <a:ext cx="2943403" cy="466546"/>
            </a:xfrm>
            <a:custGeom>
              <a:avLst/>
              <a:gdLst/>
              <a:ahLst/>
              <a:cxnLst/>
              <a:rect l="l" t="t" r="r" b="b"/>
              <a:pathLst>
                <a:path w="2943403" h="466546">
                  <a:moveTo>
                    <a:pt x="2740203" y="0"/>
                  </a:moveTo>
                  <a:lnTo>
                    <a:pt x="0" y="0"/>
                  </a:lnTo>
                  <a:lnTo>
                    <a:pt x="0" y="466546"/>
                  </a:lnTo>
                  <a:lnTo>
                    <a:pt x="2740203" y="466546"/>
                  </a:lnTo>
                  <a:lnTo>
                    <a:pt x="2943403" y="233273"/>
                  </a:lnTo>
                  <a:lnTo>
                    <a:pt x="2740203" y="0"/>
                  </a:lnTo>
                  <a:close/>
                </a:path>
              </a:pathLst>
            </a:custGeom>
            <a:solidFill>
              <a:srgbClr val="F69E22"/>
            </a:solidFill>
          </p:spPr>
        </p:sp>
        <p:sp>
          <p:nvSpPr>
            <p:cNvPr id="4" name="TextBox 4"/>
            <p:cNvSpPr txBox="1"/>
            <p:nvPr/>
          </p:nvSpPr>
          <p:spPr>
            <a:xfrm>
              <a:off x="0" y="-19050"/>
              <a:ext cx="2829102" cy="485596"/>
            </a:xfrm>
            <a:prstGeom prst="rect">
              <a:avLst/>
            </a:prstGeom>
          </p:spPr>
          <p:txBody>
            <a:bodyPr lIns="50800" tIns="50800" rIns="50800" bIns="50800" rtlCol="0" anchor="ctr"/>
            <a:lstStyle/>
            <a:p>
              <a:pPr algn="ctr">
                <a:lnSpc>
                  <a:spcPts val="8173"/>
                </a:lnSpc>
              </a:pPr>
              <a:r>
                <a:rPr lang="en-US" sz="6699">
                  <a:solidFill>
                    <a:srgbClr val="FFFFFF"/>
                  </a:solidFill>
                  <a:latin typeface="Montserrat"/>
                </a:rPr>
                <a:t>quicksort algorithm</a:t>
              </a:r>
            </a:p>
            <a:p>
              <a:pPr algn="ctr">
                <a:lnSpc>
                  <a:spcPts val="3537"/>
                </a:lnSpc>
              </a:pPr>
              <a:endParaRPr lang="en-US" sz="6699">
                <a:solidFill>
                  <a:srgbClr val="FFFFFF"/>
                </a:solidFill>
                <a:latin typeface="Montserrat"/>
              </a:endParaRPr>
            </a:p>
          </p:txBody>
        </p:sp>
      </p:grpSp>
      <p:sp>
        <p:nvSpPr>
          <p:cNvPr id="5" name="TextBox 5"/>
          <p:cNvSpPr txBox="1"/>
          <p:nvPr/>
        </p:nvSpPr>
        <p:spPr>
          <a:xfrm>
            <a:off x="0" y="2183176"/>
            <a:ext cx="13627655" cy="75531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def quicksort(arr):</a:t>
            </a:r>
          </a:p>
          <a:p>
            <a:pPr algn="ctr">
              <a:lnSpc>
                <a:spcPts val="4635"/>
              </a:lnSpc>
              <a:spcBef>
                <a:spcPct val="0"/>
              </a:spcBef>
            </a:pPr>
            <a:r>
              <a:rPr lang="en-US" sz="3799">
                <a:solidFill>
                  <a:srgbClr val="FFFFFF"/>
                </a:solidFill>
                <a:latin typeface="Montserrat"/>
              </a:rPr>
              <a:t>    if len(arr) &lt;= 1:</a:t>
            </a:r>
          </a:p>
          <a:p>
            <a:pPr algn="ctr">
              <a:lnSpc>
                <a:spcPts val="4635"/>
              </a:lnSpc>
              <a:spcBef>
                <a:spcPct val="0"/>
              </a:spcBef>
            </a:pPr>
            <a:r>
              <a:rPr lang="en-US" sz="3799">
                <a:solidFill>
                  <a:srgbClr val="FFFFFF"/>
                </a:solidFill>
                <a:latin typeface="Montserrat"/>
              </a:rPr>
              <a:t>        return arr</a:t>
            </a:r>
          </a:p>
          <a:p>
            <a:pPr algn="ctr">
              <a:lnSpc>
                <a:spcPts val="4635"/>
              </a:lnSpc>
              <a:spcBef>
                <a:spcPct val="0"/>
              </a:spcBef>
            </a:pPr>
            <a:r>
              <a:rPr lang="en-US" sz="3799">
                <a:solidFill>
                  <a:srgbClr val="FFFFFF"/>
                </a:solidFill>
                <a:latin typeface="Montserrat"/>
              </a:rPr>
              <a:t>    else:</a:t>
            </a:r>
          </a:p>
          <a:p>
            <a:pPr algn="ctr">
              <a:lnSpc>
                <a:spcPts val="4635"/>
              </a:lnSpc>
              <a:spcBef>
                <a:spcPct val="0"/>
              </a:spcBef>
            </a:pPr>
            <a:r>
              <a:rPr lang="en-US" sz="3799">
                <a:solidFill>
                  <a:srgbClr val="FFFFFF"/>
                </a:solidFill>
                <a:latin typeface="Montserrat"/>
              </a:rPr>
              <a:t>        pivot = arr[-1]  # </a:t>
            </a:r>
            <a:r>
              <a:rPr lang="en-US" sz="3799">
                <a:solidFill>
                  <a:srgbClr val="F69E22"/>
                </a:solidFill>
                <a:latin typeface="Montserrat"/>
              </a:rPr>
              <a:t>Choose the last element as the pivot</a:t>
            </a:r>
          </a:p>
          <a:p>
            <a:pPr algn="ctr">
              <a:lnSpc>
                <a:spcPts val="4635"/>
              </a:lnSpc>
              <a:spcBef>
                <a:spcPct val="0"/>
              </a:spcBef>
            </a:pPr>
            <a:r>
              <a:rPr lang="en-US" sz="3799">
                <a:solidFill>
                  <a:srgbClr val="FFFFFF"/>
                </a:solidFill>
                <a:latin typeface="Montserrat"/>
              </a:rPr>
              <a:t>        less = [x for x in arr[:-1] if x &lt;= pivot]</a:t>
            </a:r>
          </a:p>
          <a:p>
            <a:pPr algn="ctr">
              <a:lnSpc>
                <a:spcPts val="4635"/>
              </a:lnSpc>
              <a:spcBef>
                <a:spcPct val="0"/>
              </a:spcBef>
            </a:pPr>
            <a:r>
              <a:rPr lang="en-US" sz="3799">
                <a:solidFill>
                  <a:srgbClr val="FFFFFF"/>
                </a:solidFill>
                <a:latin typeface="Montserrat"/>
              </a:rPr>
              <a:t>        greater = [x for x in arr[:-1] if x &gt; pivot]</a:t>
            </a:r>
          </a:p>
          <a:p>
            <a:pPr algn="ctr">
              <a:lnSpc>
                <a:spcPts val="4635"/>
              </a:lnSpc>
              <a:spcBef>
                <a:spcPct val="0"/>
              </a:spcBef>
            </a:pPr>
            <a:r>
              <a:rPr lang="en-US" sz="3799">
                <a:solidFill>
                  <a:srgbClr val="FFFFFF"/>
                </a:solidFill>
                <a:latin typeface="Montserrat"/>
              </a:rPr>
              <a:t>        return quicksort(less) + [pivot] + quicksort(greater)</a:t>
            </a:r>
          </a:p>
          <a:p>
            <a:pPr algn="ctr">
              <a:lnSpc>
                <a:spcPts val="4635"/>
              </a:lnSpc>
              <a:spcBef>
                <a:spcPct val="0"/>
              </a:spcBef>
            </a:pPr>
            <a:endParaRPr lang="en-US" sz="3799">
              <a:solidFill>
                <a:srgbClr val="FFFFFF"/>
              </a:solidFill>
              <a:latin typeface="Montserrat"/>
            </a:endParaRPr>
          </a:p>
          <a:p>
            <a:pPr algn="ctr">
              <a:lnSpc>
                <a:spcPts val="4635"/>
              </a:lnSpc>
              <a:spcBef>
                <a:spcPct val="0"/>
              </a:spcBef>
            </a:pPr>
            <a:r>
              <a:rPr lang="en-US" sz="3799">
                <a:solidFill>
                  <a:srgbClr val="FFFFFF"/>
                </a:solidFill>
                <a:latin typeface="Montserrat"/>
              </a:rPr>
              <a:t># Example usage:</a:t>
            </a:r>
          </a:p>
          <a:p>
            <a:pPr algn="ctr">
              <a:lnSpc>
                <a:spcPts val="4635"/>
              </a:lnSpc>
              <a:spcBef>
                <a:spcPct val="0"/>
              </a:spcBef>
            </a:pPr>
            <a:r>
              <a:rPr lang="en-US" sz="3799">
                <a:solidFill>
                  <a:srgbClr val="FFFFFF"/>
                </a:solidFill>
                <a:latin typeface="Montserrat"/>
              </a:rPr>
              <a:t>my_array = [3, 1, 4, 1, 5, 9, 2, 6, 5, 3, 5]</a:t>
            </a:r>
          </a:p>
          <a:p>
            <a:pPr algn="ctr">
              <a:lnSpc>
                <a:spcPts val="4635"/>
              </a:lnSpc>
              <a:spcBef>
                <a:spcPct val="0"/>
              </a:spcBef>
            </a:pPr>
            <a:r>
              <a:rPr lang="en-US" sz="3799">
                <a:solidFill>
                  <a:srgbClr val="FFFFFF"/>
                </a:solidFill>
                <a:latin typeface="Montserrat"/>
              </a:rPr>
              <a:t>sorted_array = quicksort(my_array)</a:t>
            </a:r>
          </a:p>
          <a:p>
            <a:pPr algn="ctr">
              <a:lnSpc>
                <a:spcPts val="4635"/>
              </a:lnSpc>
              <a:spcBef>
                <a:spcPct val="0"/>
              </a:spcBef>
            </a:pPr>
            <a:r>
              <a:rPr lang="en-US" sz="3799">
                <a:solidFill>
                  <a:srgbClr val="FFFFFF"/>
                </a:solidFill>
                <a:latin typeface="Montserrat"/>
              </a:rPr>
              <a:t>print(sorted_array)</a:t>
            </a:r>
          </a:p>
        </p:txBody>
      </p:sp>
      <p:sp>
        <p:nvSpPr>
          <p:cNvPr id="6" name="Freeform 6"/>
          <p:cNvSpPr/>
          <p:nvPr/>
        </p:nvSpPr>
        <p:spPr>
          <a:xfrm>
            <a:off x="12617193" y="5553780"/>
            <a:ext cx="5670807" cy="4579177"/>
          </a:xfrm>
          <a:custGeom>
            <a:avLst/>
            <a:gdLst/>
            <a:ahLst/>
            <a:cxnLst/>
            <a:rect l="l" t="t" r="r" b="b"/>
            <a:pathLst>
              <a:path w="5670807" h="4579177">
                <a:moveTo>
                  <a:pt x="0" y="0"/>
                </a:moveTo>
                <a:lnTo>
                  <a:pt x="5670807" y="0"/>
                </a:lnTo>
                <a:lnTo>
                  <a:pt x="5670807" y="4579177"/>
                </a:lnTo>
                <a:lnTo>
                  <a:pt x="0" y="4579177"/>
                </a:lnTo>
                <a:lnTo>
                  <a:pt x="0" y="0"/>
                </a:lnTo>
                <a:close/>
              </a:path>
            </a:pathLst>
          </a:custGeom>
          <a:blipFill>
            <a:blip r:embed="rId2"/>
            <a:stretch>
              <a:fillRect/>
            </a:stretch>
          </a:blipFill>
        </p:spPr>
      </p:sp>
      <p:sp>
        <p:nvSpPr>
          <p:cNvPr id="7" name="Freeform 7"/>
          <p:cNvSpPr/>
          <p:nvPr/>
        </p:nvSpPr>
        <p:spPr>
          <a:xfrm>
            <a:off x="10885953" y="0"/>
            <a:ext cx="4073137" cy="4537563"/>
          </a:xfrm>
          <a:custGeom>
            <a:avLst/>
            <a:gdLst/>
            <a:ahLst/>
            <a:cxnLst/>
            <a:rect l="l" t="t" r="r" b="b"/>
            <a:pathLst>
              <a:path w="4073137" h="4537563">
                <a:moveTo>
                  <a:pt x="0" y="0"/>
                </a:moveTo>
                <a:lnTo>
                  <a:pt x="4073137" y="0"/>
                </a:lnTo>
                <a:lnTo>
                  <a:pt x="4073137" y="4537563"/>
                </a:lnTo>
                <a:lnTo>
                  <a:pt x="0" y="4537563"/>
                </a:lnTo>
                <a:lnTo>
                  <a:pt x="0" y="0"/>
                </a:lnTo>
                <a:close/>
              </a:path>
            </a:pathLst>
          </a:custGeom>
          <a:blipFill>
            <a:blip r:embed="rId3"/>
            <a:stretch>
              <a:fillRect l="-592" r="-1067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0" y="1727589"/>
            <a:ext cx="18288000" cy="8535061"/>
          </a:xfrm>
          <a:prstGeom prst="rect">
            <a:avLst/>
          </a:prstGeom>
        </p:spPr>
        <p:txBody>
          <a:bodyPr lIns="0" tIns="0" rIns="0" bIns="0" rtlCol="0" anchor="t">
            <a:spAutoFit/>
          </a:bodyPr>
          <a:lstStyle/>
          <a:p>
            <a:pPr algn="ctr">
              <a:lnSpc>
                <a:spcPts val="4257"/>
              </a:lnSpc>
              <a:spcBef>
                <a:spcPct val="0"/>
              </a:spcBef>
            </a:pPr>
            <a:r>
              <a:rPr lang="en-US" sz="3489" dirty="0">
                <a:solidFill>
                  <a:srgbClr val="FFFFFF"/>
                </a:solidFill>
                <a:latin typeface="Montserrat"/>
              </a:rPr>
              <a:t>def quicksort(</a:t>
            </a:r>
            <a:r>
              <a:rPr lang="en-US" sz="3489" dirty="0" err="1">
                <a:solidFill>
                  <a:srgbClr val="FFFFFF"/>
                </a:solidFill>
                <a:latin typeface="Montserrat"/>
              </a:rPr>
              <a:t>arr</a:t>
            </a:r>
            <a:r>
              <a:rPr lang="en-US" sz="3489" dirty="0">
                <a:solidFill>
                  <a:srgbClr val="FFFFFF"/>
                </a:solidFill>
                <a:latin typeface="Montserrat"/>
              </a:rPr>
              <a:t>):</a:t>
            </a:r>
          </a:p>
          <a:p>
            <a:pPr algn="ctr">
              <a:lnSpc>
                <a:spcPts val="4257"/>
              </a:lnSpc>
              <a:spcBef>
                <a:spcPct val="0"/>
              </a:spcBef>
            </a:pPr>
            <a:r>
              <a:rPr lang="en-US" sz="3489" dirty="0">
                <a:solidFill>
                  <a:srgbClr val="FFFFFF"/>
                </a:solidFill>
                <a:latin typeface="Montserrat"/>
              </a:rPr>
              <a:t>    if </a:t>
            </a:r>
            <a:r>
              <a:rPr lang="en-US" sz="3489" dirty="0" err="1">
                <a:solidFill>
                  <a:srgbClr val="FFFFFF"/>
                </a:solidFill>
                <a:latin typeface="Montserrat"/>
              </a:rPr>
              <a:t>len</a:t>
            </a:r>
            <a:r>
              <a:rPr lang="en-US" sz="3489" dirty="0">
                <a:solidFill>
                  <a:srgbClr val="FFFFFF"/>
                </a:solidFill>
                <a:latin typeface="Montserrat"/>
              </a:rPr>
              <a:t>(</a:t>
            </a:r>
            <a:r>
              <a:rPr lang="en-US" sz="3489" dirty="0" err="1">
                <a:solidFill>
                  <a:srgbClr val="FFFFFF"/>
                </a:solidFill>
                <a:latin typeface="Montserrat"/>
              </a:rPr>
              <a:t>arr</a:t>
            </a:r>
            <a:r>
              <a:rPr lang="en-US" sz="3489" dirty="0">
                <a:solidFill>
                  <a:srgbClr val="FFFFFF"/>
                </a:solidFill>
                <a:latin typeface="Montserrat"/>
              </a:rPr>
              <a:t>) &lt;= 1:</a:t>
            </a:r>
          </a:p>
          <a:p>
            <a:pPr algn="ctr">
              <a:lnSpc>
                <a:spcPts val="4257"/>
              </a:lnSpc>
              <a:spcBef>
                <a:spcPct val="0"/>
              </a:spcBef>
            </a:pPr>
            <a:r>
              <a:rPr lang="en-US" sz="3489" dirty="0">
                <a:solidFill>
                  <a:srgbClr val="FFFFFF"/>
                </a:solidFill>
                <a:latin typeface="Montserrat"/>
              </a:rPr>
              <a:t>        return </a:t>
            </a:r>
            <a:r>
              <a:rPr lang="en-US" sz="3489" dirty="0" err="1">
                <a:solidFill>
                  <a:srgbClr val="FFFFFF"/>
                </a:solidFill>
                <a:latin typeface="Montserrat"/>
              </a:rPr>
              <a:t>arr</a:t>
            </a:r>
            <a:endParaRPr lang="en-US" sz="3489" dirty="0">
              <a:solidFill>
                <a:srgbClr val="FFFFFF"/>
              </a:solidFill>
              <a:latin typeface="Montserrat"/>
            </a:endParaRPr>
          </a:p>
          <a:p>
            <a:pPr algn="ctr">
              <a:lnSpc>
                <a:spcPts val="4257"/>
              </a:lnSpc>
              <a:spcBef>
                <a:spcPct val="0"/>
              </a:spcBef>
            </a:pPr>
            <a:r>
              <a:rPr lang="en-US" sz="3489" dirty="0">
                <a:solidFill>
                  <a:srgbClr val="FFFFFF"/>
                </a:solidFill>
                <a:latin typeface="Montserrat"/>
              </a:rPr>
              <a:t>    </a:t>
            </a:r>
          </a:p>
          <a:p>
            <a:pPr algn="ctr">
              <a:lnSpc>
                <a:spcPts val="4257"/>
              </a:lnSpc>
              <a:spcBef>
                <a:spcPct val="0"/>
              </a:spcBef>
            </a:pPr>
            <a:r>
              <a:rPr lang="en-US" sz="3489" dirty="0">
                <a:solidFill>
                  <a:srgbClr val="FFFFFF"/>
                </a:solidFill>
                <a:latin typeface="Montserrat"/>
              </a:rPr>
              <a:t> pivot = </a:t>
            </a:r>
            <a:r>
              <a:rPr lang="en-US" sz="3489" dirty="0" err="1">
                <a:solidFill>
                  <a:srgbClr val="FFFFFF"/>
                </a:solidFill>
                <a:latin typeface="Montserrat"/>
              </a:rPr>
              <a:t>arr</a:t>
            </a:r>
            <a:r>
              <a:rPr lang="en-US" sz="3489" dirty="0">
                <a:solidFill>
                  <a:srgbClr val="FFFFFF"/>
                </a:solidFill>
                <a:latin typeface="Montserrat"/>
              </a:rPr>
              <a:t>[</a:t>
            </a:r>
            <a:r>
              <a:rPr lang="en-US" sz="3489" dirty="0" err="1">
                <a:solidFill>
                  <a:srgbClr val="FFFFFF"/>
                </a:solidFill>
                <a:latin typeface="Montserrat"/>
              </a:rPr>
              <a:t>len</a:t>
            </a:r>
            <a:r>
              <a:rPr lang="en-US" sz="3489" dirty="0">
                <a:solidFill>
                  <a:srgbClr val="FFFFFF"/>
                </a:solidFill>
                <a:latin typeface="Montserrat"/>
              </a:rPr>
              <a:t>(</a:t>
            </a:r>
            <a:r>
              <a:rPr lang="en-US" sz="3489" dirty="0" err="1">
                <a:solidFill>
                  <a:srgbClr val="FFFFFF"/>
                </a:solidFill>
                <a:latin typeface="Montserrat"/>
              </a:rPr>
              <a:t>arr</a:t>
            </a:r>
            <a:r>
              <a:rPr lang="en-US" sz="3489" dirty="0">
                <a:solidFill>
                  <a:srgbClr val="FFFFFF"/>
                </a:solidFill>
                <a:latin typeface="Montserrat"/>
              </a:rPr>
              <a:t>) //2]#</a:t>
            </a:r>
            <a:r>
              <a:rPr lang="en-US" sz="3489" dirty="0">
                <a:solidFill>
                  <a:srgbClr val="F69E22"/>
                </a:solidFill>
                <a:latin typeface="Montserrat"/>
              </a:rPr>
              <a:t>choose the middle element as the pivot</a:t>
            </a:r>
          </a:p>
          <a:p>
            <a:pPr algn="ctr">
              <a:lnSpc>
                <a:spcPts val="4257"/>
              </a:lnSpc>
              <a:spcBef>
                <a:spcPct val="0"/>
              </a:spcBef>
            </a:pPr>
            <a:r>
              <a:rPr lang="en-US" sz="3489" dirty="0">
                <a:solidFill>
                  <a:srgbClr val="FFFFFF"/>
                </a:solidFill>
                <a:latin typeface="Montserrat"/>
              </a:rPr>
              <a:t> left= [x for x in </a:t>
            </a:r>
            <a:r>
              <a:rPr lang="en-US" sz="3489" dirty="0" err="1">
                <a:solidFill>
                  <a:srgbClr val="FFFFFF"/>
                </a:solidFill>
                <a:latin typeface="Montserrat"/>
              </a:rPr>
              <a:t>arr</a:t>
            </a:r>
            <a:r>
              <a:rPr lang="en-US" sz="3489" dirty="0">
                <a:solidFill>
                  <a:srgbClr val="FFFFFF"/>
                </a:solidFill>
                <a:latin typeface="Montserrat"/>
              </a:rPr>
              <a:t> if x&lt;pivot]</a:t>
            </a:r>
          </a:p>
          <a:p>
            <a:pPr algn="ctr">
              <a:lnSpc>
                <a:spcPts val="4257"/>
              </a:lnSpc>
              <a:spcBef>
                <a:spcPct val="0"/>
              </a:spcBef>
            </a:pPr>
            <a:r>
              <a:rPr lang="en-US" sz="3489" dirty="0">
                <a:solidFill>
                  <a:srgbClr val="FFFFFF"/>
                </a:solidFill>
                <a:latin typeface="Montserrat"/>
              </a:rPr>
              <a:t> middle =[x for x in </a:t>
            </a:r>
            <a:r>
              <a:rPr lang="en-US" sz="3489" dirty="0" err="1">
                <a:solidFill>
                  <a:srgbClr val="FFFFFF"/>
                </a:solidFill>
                <a:latin typeface="Montserrat"/>
              </a:rPr>
              <a:t>arr</a:t>
            </a:r>
            <a:r>
              <a:rPr lang="en-US" sz="3489" dirty="0">
                <a:solidFill>
                  <a:srgbClr val="FFFFFF"/>
                </a:solidFill>
                <a:latin typeface="Montserrat"/>
              </a:rPr>
              <a:t> if x==pivot]</a:t>
            </a:r>
          </a:p>
          <a:p>
            <a:pPr algn="ctr">
              <a:lnSpc>
                <a:spcPts val="4257"/>
              </a:lnSpc>
              <a:spcBef>
                <a:spcPct val="0"/>
              </a:spcBef>
            </a:pPr>
            <a:r>
              <a:rPr lang="en-US" sz="3489" dirty="0">
                <a:solidFill>
                  <a:srgbClr val="FFFFFF"/>
                </a:solidFill>
                <a:latin typeface="Montserrat"/>
              </a:rPr>
              <a:t> right=[x for x in </a:t>
            </a:r>
            <a:r>
              <a:rPr lang="en-US" sz="3489" dirty="0" err="1">
                <a:solidFill>
                  <a:srgbClr val="FFFFFF"/>
                </a:solidFill>
                <a:latin typeface="Montserrat"/>
              </a:rPr>
              <a:t>arr</a:t>
            </a:r>
            <a:r>
              <a:rPr lang="en-US" sz="3489" dirty="0">
                <a:solidFill>
                  <a:srgbClr val="FFFFFF"/>
                </a:solidFill>
                <a:latin typeface="Montserrat"/>
              </a:rPr>
              <a:t> if x&gt;pivot]</a:t>
            </a:r>
          </a:p>
          <a:p>
            <a:pPr algn="ctr">
              <a:lnSpc>
                <a:spcPts val="4257"/>
              </a:lnSpc>
              <a:spcBef>
                <a:spcPct val="0"/>
              </a:spcBef>
            </a:pPr>
            <a:endParaRPr lang="en-US" sz="3489" dirty="0">
              <a:solidFill>
                <a:srgbClr val="FFFFFF"/>
              </a:solidFill>
              <a:latin typeface="Montserrat"/>
            </a:endParaRPr>
          </a:p>
          <a:p>
            <a:pPr algn="ctr">
              <a:lnSpc>
                <a:spcPts val="4257"/>
              </a:lnSpc>
              <a:spcBef>
                <a:spcPct val="0"/>
              </a:spcBef>
            </a:pPr>
            <a:r>
              <a:rPr lang="en-US" sz="3489" dirty="0">
                <a:solidFill>
                  <a:srgbClr val="FFFFFF"/>
                </a:solidFill>
                <a:latin typeface="Montserrat"/>
              </a:rPr>
              <a:t> return quicksort(left)+middle +quicksort(right)</a:t>
            </a:r>
          </a:p>
          <a:p>
            <a:pPr algn="ctr">
              <a:lnSpc>
                <a:spcPts val="4257"/>
              </a:lnSpc>
              <a:spcBef>
                <a:spcPct val="0"/>
              </a:spcBef>
            </a:pPr>
            <a:r>
              <a:rPr lang="en-US" sz="3489" dirty="0">
                <a:solidFill>
                  <a:srgbClr val="FFFFFF"/>
                </a:solidFill>
                <a:latin typeface="Montserrat"/>
              </a:rPr>
              <a:t> </a:t>
            </a:r>
          </a:p>
          <a:p>
            <a:pPr algn="ctr">
              <a:lnSpc>
                <a:spcPts val="4257"/>
              </a:lnSpc>
              <a:spcBef>
                <a:spcPct val="0"/>
              </a:spcBef>
            </a:pPr>
            <a:r>
              <a:rPr lang="en-US" sz="3489" dirty="0">
                <a:solidFill>
                  <a:srgbClr val="FFFFFF"/>
                </a:solidFill>
                <a:latin typeface="Montserrat"/>
              </a:rPr>
              <a:t> # Example usage</a:t>
            </a:r>
          </a:p>
          <a:p>
            <a:pPr algn="ctr">
              <a:lnSpc>
                <a:spcPts val="4257"/>
              </a:lnSpc>
              <a:spcBef>
                <a:spcPct val="0"/>
              </a:spcBef>
            </a:pPr>
            <a:r>
              <a:rPr lang="en-US" sz="3489" dirty="0">
                <a:solidFill>
                  <a:srgbClr val="FFFFFF"/>
                </a:solidFill>
                <a:latin typeface="Montserrat"/>
              </a:rPr>
              <a:t> </a:t>
            </a:r>
            <a:r>
              <a:rPr lang="en-US" sz="3489" dirty="0" err="1">
                <a:solidFill>
                  <a:srgbClr val="FFFFFF"/>
                </a:solidFill>
                <a:latin typeface="Montserrat"/>
              </a:rPr>
              <a:t>arr</a:t>
            </a:r>
            <a:r>
              <a:rPr lang="en-US" sz="3489" dirty="0">
                <a:solidFill>
                  <a:srgbClr val="FFFFFF"/>
                </a:solidFill>
                <a:latin typeface="Montserrat"/>
              </a:rPr>
              <a:t>=[20,2,7,12,15,1,6,8]</a:t>
            </a:r>
          </a:p>
          <a:p>
            <a:pPr algn="ctr">
              <a:lnSpc>
                <a:spcPts val="4257"/>
              </a:lnSpc>
              <a:spcBef>
                <a:spcPct val="0"/>
              </a:spcBef>
            </a:pPr>
            <a:r>
              <a:rPr lang="en-US" sz="3489" dirty="0">
                <a:solidFill>
                  <a:srgbClr val="FFFFFF"/>
                </a:solidFill>
                <a:latin typeface="Montserrat"/>
              </a:rPr>
              <a:t> </a:t>
            </a:r>
            <a:r>
              <a:rPr lang="en-US" sz="3489" dirty="0" err="1">
                <a:solidFill>
                  <a:srgbClr val="FFFFFF"/>
                </a:solidFill>
                <a:latin typeface="Montserrat"/>
              </a:rPr>
              <a:t>sorted_arr</a:t>
            </a:r>
            <a:r>
              <a:rPr lang="en-US" sz="3489" dirty="0">
                <a:solidFill>
                  <a:srgbClr val="FFFFFF"/>
                </a:solidFill>
                <a:latin typeface="Montserrat"/>
              </a:rPr>
              <a:t> = </a:t>
            </a:r>
            <a:r>
              <a:rPr lang="en-US" sz="3489" dirty="0" err="1">
                <a:solidFill>
                  <a:srgbClr val="FFFFFF"/>
                </a:solidFill>
                <a:latin typeface="Montserrat"/>
              </a:rPr>
              <a:t>quick_sort</a:t>
            </a:r>
            <a:r>
              <a:rPr lang="en-US" sz="3489" dirty="0">
                <a:solidFill>
                  <a:srgbClr val="FFFFFF"/>
                </a:solidFill>
                <a:latin typeface="Montserrat"/>
              </a:rPr>
              <a:t>(</a:t>
            </a:r>
            <a:r>
              <a:rPr lang="en-US" sz="3489" dirty="0" err="1">
                <a:solidFill>
                  <a:srgbClr val="FFFFFF"/>
                </a:solidFill>
                <a:latin typeface="Montserrat"/>
              </a:rPr>
              <a:t>arr</a:t>
            </a:r>
            <a:r>
              <a:rPr lang="en-US" sz="3489" dirty="0">
                <a:solidFill>
                  <a:srgbClr val="FFFFFF"/>
                </a:solidFill>
                <a:latin typeface="Montserrat"/>
              </a:rPr>
              <a:t>)</a:t>
            </a:r>
          </a:p>
          <a:p>
            <a:pPr algn="ctr">
              <a:lnSpc>
                <a:spcPts val="4257"/>
              </a:lnSpc>
              <a:spcBef>
                <a:spcPct val="0"/>
              </a:spcBef>
            </a:pPr>
            <a:endParaRPr lang="en-US" sz="3489" dirty="0">
              <a:solidFill>
                <a:srgbClr val="FFFFFF"/>
              </a:solidFill>
              <a:latin typeface="Montserrat"/>
            </a:endParaRPr>
          </a:p>
          <a:p>
            <a:pPr algn="ctr">
              <a:lnSpc>
                <a:spcPts val="4257"/>
              </a:lnSpc>
              <a:spcBef>
                <a:spcPct val="0"/>
              </a:spcBef>
            </a:pPr>
            <a:r>
              <a:rPr lang="en-US" sz="3489" dirty="0">
                <a:solidFill>
                  <a:srgbClr val="FFFFFF"/>
                </a:solidFill>
                <a:latin typeface="Montserrat"/>
              </a:rPr>
              <a:t> #print("sorted array",</a:t>
            </a:r>
            <a:r>
              <a:rPr lang="en-US" sz="3489" dirty="0" err="1">
                <a:solidFill>
                  <a:srgbClr val="FFFFFF"/>
                </a:solidFill>
                <a:latin typeface="Montserrat"/>
              </a:rPr>
              <a:t>sorted_arr</a:t>
            </a:r>
            <a:r>
              <a:rPr lang="en-US" sz="3489" dirty="0">
                <a:solidFill>
                  <a:srgbClr val="FFFFFF"/>
                </a:solidFill>
                <a:latin typeface="Montserrat"/>
              </a:rPr>
              <a:t>)</a:t>
            </a:r>
          </a:p>
        </p:txBody>
      </p:sp>
      <p:grpSp>
        <p:nvGrpSpPr>
          <p:cNvPr id="3" name="Group 3"/>
          <p:cNvGrpSpPr/>
          <p:nvPr/>
        </p:nvGrpSpPr>
        <p:grpSpPr>
          <a:xfrm>
            <a:off x="0" y="0"/>
            <a:ext cx="11175731" cy="1543050"/>
            <a:chOff x="0" y="0"/>
            <a:chExt cx="2943402" cy="406400"/>
          </a:xfrm>
        </p:grpSpPr>
        <p:sp>
          <p:nvSpPr>
            <p:cNvPr id="4" name="Freeform 4"/>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sp>
        <p:sp>
          <p:nvSpPr>
            <p:cNvPr id="5" name="TextBox 5"/>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6" name="TextBox 6"/>
          <p:cNvSpPr txBox="1"/>
          <p:nvPr/>
        </p:nvSpPr>
        <p:spPr>
          <a:xfrm>
            <a:off x="0" y="82423"/>
            <a:ext cx="10665334" cy="1407541"/>
          </a:xfrm>
          <a:prstGeom prst="rect">
            <a:avLst/>
          </a:prstGeom>
        </p:spPr>
        <p:txBody>
          <a:bodyPr lIns="0" tIns="0" rIns="0" bIns="0" rtlCol="0" anchor="t">
            <a:spAutoFit/>
          </a:bodyPr>
          <a:lstStyle/>
          <a:p>
            <a:pPr algn="ctr">
              <a:lnSpc>
                <a:spcPts val="5611"/>
              </a:lnSpc>
              <a:spcBef>
                <a:spcPct val="0"/>
              </a:spcBef>
            </a:pPr>
            <a:r>
              <a:rPr lang="en-US" sz="4599">
                <a:solidFill>
                  <a:srgbClr val="FFFFFF"/>
                </a:solidFill>
                <a:latin typeface="Montserrat"/>
              </a:rPr>
              <a:t> algorithm quicksort(python language)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C79B5-B26D-077D-8D0B-B386C0758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7" name="Explosion: 8 Points 6">
            <a:extLst>
              <a:ext uri="{FF2B5EF4-FFF2-40B4-BE49-F238E27FC236}">
                <a16:creationId xmlns:a16="http://schemas.microsoft.com/office/drawing/2014/main" id="{78AE31B4-9350-E3B5-53EF-3246D621DB99}"/>
              </a:ext>
            </a:extLst>
          </p:cNvPr>
          <p:cNvSpPr/>
          <p:nvPr/>
        </p:nvSpPr>
        <p:spPr>
          <a:xfrm>
            <a:off x="15849600" y="7277100"/>
            <a:ext cx="1371600" cy="1447800"/>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415254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175731" cy="1543050"/>
            <a:chOff x="0" y="0"/>
            <a:chExt cx="2943402" cy="406400"/>
          </a:xfrm>
        </p:grpSpPr>
        <p:sp>
          <p:nvSpPr>
            <p:cNvPr id="3" name="Freeform 3"/>
            <p:cNvSpPr/>
            <p:nvPr/>
          </p:nvSpPr>
          <p:spPr>
            <a:xfrm>
              <a:off x="0" y="0"/>
              <a:ext cx="2943403" cy="406400"/>
            </a:xfrm>
            <a:custGeom>
              <a:avLst/>
              <a:gdLst/>
              <a:ahLst/>
              <a:cxnLst/>
              <a:rect l="l" t="t" r="r" b="b"/>
              <a:pathLst>
                <a:path w="2943403" h="406400">
                  <a:moveTo>
                    <a:pt x="2740203" y="0"/>
                  </a:moveTo>
                  <a:lnTo>
                    <a:pt x="0" y="0"/>
                  </a:lnTo>
                  <a:lnTo>
                    <a:pt x="0" y="406400"/>
                  </a:lnTo>
                  <a:lnTo>
                    <a:pt x="2740203" y="406400"/>
                  </a:lnTo>
                  <a:lnTo>
                    <a:pt x="2943403" y="203200"/>
                  </a:lnTo>
                  <a:lnTo>
                    <a:pt x="2740203" y="0"/>
                  </a:lnTo>
                  <a:close/>
                </a:path>
              </a:pathLst>
            </a:custGeom>
            <a:solidFill>
              <a:srgbClr val="F69E22"/>
            </a:solidFill>
          </p:spPr>
        </p:sp>
        <p:sp>
          <p:nvSpPr>
            <p:cNvPr id="4" name="TextBox 4"/>
            <p:cNvSpPr txBox="1"/>
            <p:nvPr/>
          </p:nvSpPr>
          <p:spPr>
            <a:xfrm>
              <a:off x="0" y="0"/>
              <a:ext cx="2829102" cy="406400"/>
            </a:xfrm>
            <a:prstGeom prst="rect">
              <a:avLst/>
            </a:prstGeom>
          </p:spPr>
          <p:txBody>
            <a:bodyPr lIns="50800" tIns="50800" rIns="50800" bIns="50800" rtlCol="0" anchor="ctr"/>
            <a:lstStyle/>
            <a:p>
              <a:pPr algn="ctr">
                <a:lnSpc>
                  <a:spcPts val="2440"/>
                </a:lnSpc>
              </a:pPr>
              <a:endParaRPr/>
            </a:p>
          </p:txBody>
        </p:sp>
      </p:grpSp>
      <p:sp>
        <p:nvSpPr>
          <p:cNvPr id="5" name="TextBox 5"/>
          <p:cNvSpPr txBox="1"/>
          <p:nvPr/>
        </p:nvSpPr>
        <p:spPr>
          <a:xfrm>
            <a:off x="1559959" y="1775007"/>
            <a:ext cx="10833102" cy="7051739"/>
          </a:xfrm>
          <a:prstGeom prst="rect">
            <a:avLst/>
          </a:prstGeom>
        </p:spPr>
        <p:txBody>
          <a:bodyPr lIns="0" tIns="0" rIns="0" bIns="0" rtlCol="0" anchor="t">
            <a:spAutoFit/>
          </a:bodyPr>
          <a:lstStyle/>
          <a:p>
            <a:pPr algn="ctr">
              <a:lnSpc>
                <a:spcPts val="4635"/>
              </a:lnSpc>
              <a:spcBef>
                <a:spcPct val="0"/>
              </a:spcBef>
            </a:pPr>
            <a:r>
              <a:rPr lang="en-US" sz="3799" dirty="0">
                <a:solidFill>
                  <a:srgbClr val="FFFFFF"/>
                </a:solidFill>
                <a:latin typeface="Montserrat"/>
              </a:rPr>
              <a:t>T(n)=2T(n/2)+(n)                                                                                                                                                                                                                </a:t>
            </a:r>
          </a:p>
          <a:p>
            <a:pPr algn="ctr">
              <a:lnSpc>
                <a:spcPts val="4635"/>
              </a:lnSpc>
              <a:spcBef>
                <a:spcPct val="0"/>
              </a:spcBef>
            </a:pPr>
            <a:r>
              <a:rPr lang="en-US" sz="3799" dirty="0">
                <a:solidFill>
                  <a:srgbClr val="FFFFFF"/>
                </a:solidFill>
                <a:latin typeface="Montserrat"/>
              </a:rPr>
              <a:t>T(n)=2(2T)(n/4)+n/2)+n                 </a:t>
            </a:r>
          </a:p>
          <a:p>
            <a:pPr algn="ctr">
              <a:lnSpc>
                <a:spcPts val="4635"/>
              </a:lnSpc>
              <a:spcBef>
                <a:spcPct val="0"/>
              </a:spcBef>
            </a:pPr>
            <a:r>
              <a:rPr lang="en-US" sz="3799" dirty="0">
                <a:solidFill>
                  <a:srgbClr val="FFFFFF"/>
                </a:solidFill>
                <a:latin typeface="Montserrat"/>
              </a:rPr>
              <a:t>T(n)=4T(n/4)+2n+n</a:t>
            </a:r>
          </a:p>
          <a:p>
            <a:pPr algn="ctr">
              <a:lnSpc>
                <a:spcPts val="4635"/>
              </a:lnSpc>
              <a:spcBef>
                <a:spcPct val="0"/>
              </a:spcBef>
            </a:pPr>
            <a:r>
              <a:rPr lang="en-US" sz="3799" dirty="0">
                <a:solidFill>
                  <a:srgbClr val="FFFFFF"/>
                </a:solidFill>
                <a:latin typeface="Montserrat"/>
              </a:rPr>
              <a:t>T(n)=4(2T)(n/8)+(n/4)+2n+n</a:t>
            </a:r>
          </a:p>
          <a:p>
            <a:pPr algn="ctr">
              <a:lnSpc>
                <a:spcPts val="4635"/>
              </a:lnSpc>
              <a:spcBef>
                <a:spcPct val="0"/>
              </a:spcBef>
            </a:pPr>
            <a:r>
              <a:rPr lang="en-US" sz="3799" dirty="0">
                <a:solidFill>
                  <a:srgbClr val="FFFFFF"/>
                </a:solidFill>
                <a:latin typeface="Montserrat"/>
              </a:rPr>
              <a:t>#T(n)=8T(n/8)+4n+2n+n</a:t>
            </a:r>
          </a:p>
          <a:p>
            <a:pPr algn="ctr">
              <a:lnSpc>
                <a:spcPts val="4635"/>
              </a:lnSpc>
              <a:spcBef>
                <a:spcPct val="0"/>
              </a:spcBef>
            </a:pPr>
            <a:r>
              <a:rPr lang="en-US" sz="3799" dirty="0">
                <a:solidFill>
                  <a:srgbClr val="FFFFFF"/>
                </a:solidFill>
                <a:latin typeface="Montserrat"/>
              </a:rPr>
              <a:t>##T(n)=2^kT(n/2^k)+kn</a:t>
            </a:r>
          </a:p>
          <a:p>
            <a:pPr algn="ctr">
              <a:lnSpc>
                <a:spcPts val="4635"/>
              </a:lnSpc>
              <a:spcBef>
                <a:spcPct val="0"/>
              </a:spcBef>
            </a:pPr>
            <a:r>
              <a:rPr lang="en-US" sz="3799" dirty="0">
                <a:solidFill>
                  <a:srgbClr val="FFFFFF"/>
                </a:solidFill>
                <a:latin typeface="Montserrat"/>
              </a:rPr>
              <a:t>T(n)=2^kT(n/2^k)+</a:t>
            </a:r>
            <a:r>
              <a:rPr lang="en-US" sz="3799" dirty="0" err="1">
                <a:solidFill>
                  <a:srgbClr val="FFFFFF"/>
                </a:solidFill>
                <a:latin typeface="Montserrat"/>
              </a:rPr>
              <a:t>kn</a:t>
            </a:r>
            <a:endParaRPr lang="en-US" sz="3799" dirty="0">
              <a:solidFill>
                <a:srgbClr val="FFFFFF"/>
              </a:solidFill>
              <a:latin typeface="Montserrat"/>
            </a:endParaRPr>
          </a:p>
          <a:p>
            <a:pPr algn="ctr">
              <a:lnSpc>
                <a:spcPts val="4635"/>
              </a:lnSpc>
              <a:spcBef>
                <a:spcPct val="0"/>
              </a:spcBef>
            </a:pPr>
            <a:r>
              <a:rPr lang="en-US" sz="3799" dirty="0">
                <a:solidFill>
                  <a:srgbClr val="FFFFFF"/>
                </a:solidFill>
                <a:latin typeface="Montserrat"/>
              </a:rPr>
              <a:t>#n/2^k=1</a:t>
            </a:r>
          </a:p>
          <a:p>
            <a:pPr algn="ctr">
              <a:lnSpc>
                <a:spcPts val="4635"/>
              </a:lnSpc>
              <a:spcBef>
                <a:spcPct val="0"/>
              </a:spcBef>
            </a:pPr>
            <a:endParaRPr lang="en-US" sz="3799" dirty="0">
              <a:solidFill>
                <a:srgbClr val="FFFFFF"/>
              </a:solidFill>
              <a:latin typeface="Montserrat"/>
            </a:endParaRPr>
          </a:p>
          <a:p>
            <a:pPr algn="ctr">
              <a:lnSpc>
                <a:spcPts val="4635"/>
              </a:lnSpc>
              <a:spcBef>
                <a:spcPct val="0"/>
              </a:spcBef>
            </a:pPr>
            <a:endParaRPr lang="en-US" sz="3799" dirty="0">
              <a:solidFill>
                <a:srgbClr val="FFFFFF"/>
              </a:solidFill>
              <a:latin typeface="Montserrat"/>
            </a:endParaRPr>
          </a:p>
          <a:p>
            <a:pPr algn="ctr">
              <a:lnSpc>
                <a:spcPts val="4635"/>
              </a:lnSpc>
              <a:spcBef>
                <a:spcPct val="0"/>
              </a:spcBef>
            </a:pPr>
            <a:r>
              <a:rPr lang="en-US" sz="3799" dirty="0">
                <a:solidFill>
                  <a:srgbClr val="FFFFFF"/>
                </a:solidFill>
                <a:latin typeface="Montserrat"/>
              </a:rPr>
              <a:t>Reaching the best case </a:t>
            </a:r>
          </a:p>
          <a:p>
            <a:pPr algn="ctr">
              <a:lnSpc>
                <a:spcPts val="4635"/>
              </a:lnSpc>
              <a:spcBef>
                <a:spcPct val="0"/>
              </a:spcBef>
            </a:pPr>
            <a:endParaRPr lang="en-US" sz="3799" dirty="0">
              <a:solidFill>
                <a:srgbClr val="FFFFFF"/>
              </a:solidFill>
              <a:latin typeface="Montserrat"/>
            </a:endParaRPr>
          </a:p>
        </p:txBody>
      </p:sp>
      <p:sp>
        <p:nvSpPr>
          <p:cNvPr id="6" name="Freeform 6"/>
          <p:cNvSpPr/>
          <p:nvPr/>
        </p:nvSpPr>
        <p:spPr>
          <a:xfrm>
            <a:off x="12393061" y="0"/>
            <a:ext cx="5857367" cy="4114800"/>
          </a:xfrm>
          <a:custGeom>
            <a:avLst/>
            <a:gdLst/>
            <a:ahLst/>
            <a:cxnLst/>
            <a:rect l="l" t="t" r="r" b="b"/>
            <a:pathLst>
              <a:path w="5857367" h="4114800">
                <a:moveTo>
                  <a:pt x="0" y="0"/>
                </a:moveTo>
                <a:lnTo>
                  <a:pt x="5857367" y="0"/>
                </a:lnTo>
                <a:lnTo>
                  <a:pt x="58573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692671" y="5909039"/>
            <a:ext cx="2966121"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2430633" y="1019175"/>
            <a:ext cx="5857367" cy="174294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T(n)=2(2T(n/4)+(n/2)</a:t>
            </a:r>
          </a:p>
          <a:p>
            <a:pPr algn="ctr">
              <a:lnSpc>
                <a:spcPts val="4635"/>
              </a:lnSpc>
              <a:spcBef>
                <a:spcPct val="0"/>
              </a:spcBef>
            </a:pPr>
            <a:r>
              <a:rPr lang="en-US" sz="3799">
                <a:solidFill>
                  <a:srgbClr val="FFFFFF"/>
                </a:solidFill>
                <a:latin typeface="Montserrat"/>
              </a:rPr>
              <a:t>T(n/4)2T(n/8)+(n/4)</a:t>
            </a:r>
          </a:p>
          <a:p>
            <a:pPr algn="ctr">
              <a:lnSpc>
                <a:spcPts val="4635"/>
              </a:lnSpc>
              <a:spcBef>
                <a:spcPct val="0"/>
              </a:spcBef>
            </a:pPr>
            <a:r>
              <a:rPr lang="en-US" sz="3799">
                <a:solidFill>
                  <a:srgbClr val="FFFFFF"/>
                </a:solidFill>
                <a:latin typeface="Montserrat"/>
              </a:rPr>
              <a:t>  </a:t>
            </a:r>
          </a:p>
        </p:txBody>
      </p:sp>
      <p:sp>
        <p:nvSpPr>
          <p:cNvPr id="9" name="AutoShape 9"/>
          <p:cNvSpPr/>
          <p:nvPr/>
        </p:nvSpPr>
        <p:spPr>
          <a:xfrm flipV="1">
            <a:off x="11175731" y="3356537"/>
            <a:ext cx="2083722" cy="2552503"/>
          </a:xfrm>
          <a:prstGeom prst="line">
            <a:avLst/>
          </a:prstGeom>
          <a:ln w="38100" cap="flat">
            <a:solidFill>
              <a:srgbClr val="FFFFFF"/>
            </a:solidFill>
            <a:prstDash val="solid"/>
            <a:headEnd type="none" w="sm" len="sm"/>
            <a:tailEnd type="none" w="sm" len="sm"/>
          </a:ln>
        </p:spPr>
      </p:sp>
      <p:sp>
        <p:nvSpPr>
          <p:cNvPr id="10" name="TextBox 10"/>
          <p:cNvSpPr txBox="1"/>
          <p:nvPr/>
        </p:nvSpPr>
        <p:spPr>
          <a:xfrm>
            <a:off x="9692671" y="5969214"/>
            <a:ext cx="2966121" cy="1161923"/>
          </a:xfrm>
          <a:prstGeom prst="rect">
            <a:avLst/>
          </a:prstGeom>
        </p:spPr>
        <p:txBody>
          <a:bodyPr lIns="0" tIns="0" rIns="0" bIns="0" rtlCol="0" anchor="t">
            <a:spAutoFit/>
          </a:bodyPr>
          <a:lstStyle/>
          <a:p>
            <a:pPr algn="ctr">
              <a:lnSpc>
                <a:spcPts val="4635"/>
              </a:lnSpc>
            </a:pPr>
            <a:r>
              <a:rPr lang="en-US" sz="3799">
                <a:solidFill>
                  <a:srgbClr val="FFFFFF"/>
                </a:solidFill>
                <a:latin typeface="Montserrat"/>
              </a:rPr>
              <a:t>this  </a:t>
            </a:r>
          </a:p>
          <a:p>
            <a:pPr algn="ctr">
              <a:lnSpc>
                <a:spcPts val="4635"/>
              </a:lnSpc>
              <a:spcBef>
                <a:spcPct val="0"/>
              </a:spcBef>
            </a:pPr>
            <a:r>
              <a:rPr lang="en-US" sz="3799">
                <a:solidFill>
                  <a:srgbClr val="FFFFFF"/>
                </a:solidFill>
                <a:latin typeface="Montserrat"/>
              </a:rPr>
              <a:t>pattern</a:t>
            </a:r>
          </a:p>
        </p:txBody>
      </p:sp>
      <p:sp>
        <p:nvSpPr>
          <p:cNvPr id="11" name="TextBox 11"/>
          <p:cNvSpPr txBox="1"/>
          <p:nvPr/>
        </p:nvSpPr>
        <p:spPr>
          <a:xfrm>
            <a:off x="642330" y="222696"/>
            <a:ext cx="9410946" cy="806004"/>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Quicksort</a:t>
            </a:r>
          </a:p>
        </p:txBody>
      </p:sp>
      <p:sp>
        <p:nvSpPr>
          <p:cNvPr id="12" name="Rectangle 11">
            <a:extLst>
              <a:ext uri="{FF2B5EF4-FFF2-40B4-BE49-F238E27FC236}">
                <a16:creationId xmlns:a16="http://schemas.microsoft.com/office/drawing/2014/main" id="{61991AAC-6C17-8403-2ED0-DDB36238C8F0}"/>
              </a:ext>
            </a:extLst>
          </p:cNvPr>
          <p:cNvSpPr/>
          <p:nvPr/>
        </p:nvSpPr>
        <p:spPr>
          <a:xfrm>
            <a:off x="3352800" y="7443949"/>
            <a:ext cx="6477000" cy="1161923"/>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86580E7-44D9-8F5F-7FFB-7EA07A7745A3}"/>
              </a:ext>
            </a:extLst>
          </p:cNvPr>
          <p:cNvCxnSpPr>
            <a:cxnSpLocks/>
            <a:stCxn id="12" idx="0"/>
          </p:cNvCxnSpPr>
          <p:nvPr/>
        </p:nvCxnSpPr>
        <p:spPr>
          <a:xfrm flipV="1">
            <a:off x="6591300" y="6515100"/>
            <a:ext cx="342900" cy="928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381002" y="2572916"/>
            <a:ext cx="3811602" cy="2559954"/>
          </a:xfrm>
          <a:custGeom>
            <a:avLst/>
            <a:gdLst/>
            <a:ahLst/>
            <a:cxnLst/>
            <a:rect l="l" t="t" r="r" b="b"/>
            <a:pathLst>
              <a:path w="3811602" h="2559954">
                <a:moveTo>
                  <a:pt x="0" y="0"/>
                </a:moveTo>
                <a:lnTo>
                  <a:pt x="3811602" y="0"/>
                </a:lnTo>
                <a:lnTo>
                  <a:pt x="3811602" y="2559954"/>
                </a:lnTo>
                <a:lnTo>
                  <a:pt x="0" y="2559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11370" y="2591946"/>
            <a:ext cx="11943653" cy="2042052"/>
          </a:xfrm>
          <a:prstGeom prst="rect">
            <a:avLst/>
          </a:prstGeom>
        </p:spPr>
        <p:txBody>
          <a:bodyPr lIns="0" tIns="0" rIns="0" bIns="0" rtlCol="0" anchor="t">
            <a:spAutoFit/>
          </a:bodyPr>
          <a:lstStyle/>
          <a:p>
            <a:pPr algn="ctr">
              <a:lnSpc>
                <a:spcPts val="5461"/>
              </a:lnSpc>
              <a:spcBef>
                <a:spcPct val="0"/>
              </a:spcBef>
            </a:pPr>
            <a:r>
              <a:rPr lang="en-US" sz="4476">
                <a:solidFill>
                  <a:srgbClr val="FFFFFF"/>
                </a:solidFill>
                <a:latin typeface="Montserrat"/>
              </a:rPr>
              <a:t>Best case: split in the middle — Θ(n log n) </a:t>
            </a:r>
          </a:p>
          <a:p>
            <a:pPr algn="ctr">
              <a:lnSpc>
                <a:spcPts val="5461"/>
              </a:lnSpc>
              <a:spcBef>
                <a:spcPct val="0"/>
              </a:spcBef>
            </a:pPr>
            <a:r>
              <a:rPr lang="en-US" sz="4476">
                <a:solidFill>
                  <a:srgbClr val="FFFFFF"/>
                </a:solidFill>
                <a:latin typeface="Montserrat"/>
              </a:rPr>
              <a:t>Worst case: sorted array! — Θ(n2) </a:t>
            </a:r>
          </a:p>
          <a:p>
            <a:pPr algn="ctr">
              <a:lnSpc>
                <a:spcPts val="5461"/>
              </a:lnSpc>
              <a:spcBef>
                <a:spcPct val="0"/>
              </a:spcBef>
            </a:pPr>
            <a:r>
              <a:rPr lang="en-US" sz="4476">
                <a:solidFill>
                  <a:srgbClr val="FFFFFF"/>
                </a:solidFill>
                <a:latin typeface="Montserrat"/>
              </a:rPr>
              <a:t>Average case: random arrays — Θ(n log n)</a:t>
            </a:r>
          </a:p>
        </p:txBody>
      </p:sp>
      <p:sp>
        <p:nvSpPr>
          <p:cNvPr id="4" name="TextBox 4"/>
          <p:cNvSpPr txBox="1"/>
          <p:nvPr/>
        </p:nvSpPr>
        <p:spPr>
          <a:xfrm>
            <a:off x="-2414393" y="2910687"/>
            <a:ext cx="9410946" cy="1615937"/>
          </a:xfrm>
          <a:prstGeom prst="rect">
            <a:avLst/>
          </a:prstGeom>
        </p:spPr>
        <p:txBody>
          <a:bodyPr lIns="0" tIns="0" rIns="0" bIns="0" rtlCol="0" anchor="t">
            <a:spAutoFit/>
          </a:bodyPr>
          <a:lstStyle/>
          <a:p>
            <a:pPr algn="ctr">
              <a:lnSpc>
                <a:spcPts val="6462"/>
              </a:lnSpc>
              <a:spcBef>
                <a:spcPct val="0"/>
              </a:spcBef>
            </a:pPr>
            <a:r>
              <a:rPr lang="en-US" sz="5297">
                <a:solidFill>
                  <a:srgbClr val="FFFFFF"/>
                </a:solidFill>
                <a:latin typeface="Montserrat"/>
              </a:rPr>
              <a:t>Analysis of </a:t>
            </a:r>
          </a:p>
          <a:p>
            <a:pPr algn="ctr">
              <a:lnSpc>
                <a:spcPts val="6462"/>
              </a:lnSpc>
              <a:spcBef>
                <a:spcPct val="0"/>
              </a:spcBef>
            </a:pPr>
            <a:r>
              <a:rPr lang="en-US" sz="5297">
                <a:solidFill>
                  <a:srgbClr val="FFFFFF"/>
                </a:solidFill>
                <a:latin typeface="Montserrat"/>
              </a:rPr>
              <a:t>Quicksort</a:t>
            </a:r>
          </a:p>
        </p:txBody>
      </p:sp>
      <p:sp>
        <p:nvSpPr>
          <p:cNvPr id="5" name="AutoShape 5"/>
          <p:cNvSpPr/>
          <p:nvPr/>
        </p:nvSpPr>
        <p:spPr>
          <a:xfrm>
            <a:off x="3750434" y="3890993"/>
            <a:ext cx="1560936" cy="1241877"/>
          </a:xfrm>
          <a:prstGeom prst="line">
            <a:avLst/>
          </a:prstGeom>
          <a:ln w="38100" cap="flat">
            <a:solidFill>
              <a:srgbClr val="FFFFFF"/>
            </a:solidFill>
            <a:prstDash val="solid"/>
            <a:headEnd type="none" w="sm" len="sm"/>
            <a:tailEnd type="arrow" w="med" len="sm"/>
          </a:ln>
        </p:spPr>
      </p:sp>
      <p:sp>
        <p:nvSpPr>
          <p:cNvPr id="6" name="AutoShape 6"/>
          <p:cNvSpPr/>
          <p:nvPr/>
        </p:nvSpPr>
        <p:spPr>
          <a:xfrm flipV="1">
            <a:off x="4192604" y="3852893"/>
            <a:ext cx="2314610" cy="19050"/>
          </a:xfrm>
          <a:prstGeom prst="line">
            <a:avLst/>
          </a:prstGeom>
          <a:ln w="38100" cap="flat">
            <a:solidFill>
              <a:srgbClr val="FFFFFF"/>
            </a:solidFill>
            <a:prstDash val="solid"/>
            <a:headEnd type="none" w="sm" len="sm"/>
            <a:tailEnd type="arrow" w="med" len="sm"/>
          </a:ln>
        </p:spPr>
      </p:sp>
      <p:sp>
        <p:nvSpPr>
          <p:cNvPr id="7" name="AutoShape 7"/>
          <p:cNvSpPr/>
          <p:nvPr/>
        </p:nvSpPr>
        <p:spPr>
          <a:xfrm flipV="1">
            <a:off x="4192604" y="2920212"/>
            <a:ext cx="1118766" cy="932682"/>
          </a:xfrm>
          <a:prstGeom prst="line">
            <a:avLst/>
          </a:prstGeom>
          <a:ln w="38100" cap="flat">
            <a:solidFill>
              <a:srgbClr val="FFFFFF"/>
            </a:solidFill>
            <a:prstDash val="solid"/>
            <a:headEnd type="none" w="sm" len="sm"/>
            <a:tailEnd type="arrow" w="med" len="sm"/>
          </a:ln>
        </p:spPr>
      </p:sp>
      <p:sp>
        <p:nvSpPr>
          <p:cNvPr id="8" name="Freeform 8"/>
          <p:cNvSpPr/>
          <p:nvPr/>
        </p:nvSpPr>
        <p:spPr>
          <a:xfrm>
            <a:off x="0" y="5814841"/>
            <a:ext cx="4454452" cy="4114800"/>
          </a:xfrm>
          <a:custGeom>
            <a:avLst/>
            <a:gdLst/>
            <a:ahLst/>
            <a:cxnLst/>
            <a:rect l="l" t="t" r="r" b="b"/>
            <a:pathLst>
              <a:path w="4454452" h="4114800">
                <a:moveTo>
                  <a:pt x="0" y="0"/>
                </a:moveTo>
                <a:lnTo>
                  <a:pt x="4454452" y="0"/>
                </a:lnTo>
                <a:lnTo>
                  <a:pt x="44544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935415" y="6172200"/>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375079" y="2154138"/>
            <a:ext cx="17054880" cy="7031557"/>
          </a:xfrm>
          <a:prstGeom prst="rect">
            <a:avLst/>
          </a:prstGeom>
        </p:spPr>
        <p:txBody>
          <a:bodyPr lIns="0" tIns="0" rIns="0" bIns="0" rtlCol="0" anchor="t">
            <a:spAutoFit/>
          </a:bodyPr>
          <a:lstStyle/>
          <a:p>
            <a:pPr algn="ctr">
              <a:lnSpc>
                <a:spcPts val="4233"/>
              </a:lnSpc>
              <a:spcBef>
                <a:spcPct val="0"/>
              </a:spcBef>
            </a:pPr>
            <a:r>
              <a:rPr lang="en-US" sz="3470" dirty="0">
                <a:solidFill>
                  <a:srgbClr val="F69E22"/>
                </a:solidFill>
                <a:latin typeface="Montserrat"/>
              </a:rPr>
              <a:t>Best Case:</a:t>
            </a:r>
          </a:p>
          <a:p>
            <a:pPr algn="ctr">
              <a:lnSpc>
                <a:spcPts val="2891"/>
              </a:lnSpc>
              <a:spcBef>
                <a:spcPct val="0"/>
              </a:spcBef>
            </a:pPr>
            <a:endParaRPr lang="en-US" sz="3470" dirty="0">
              <a:solidFill>
                <a:srgbClr val="F69E22"/>
              </a:solidFill>
              <a:latin typeface="Montserrat"/>
            </a:endParaRPr>
          </a:p>
          <a:p>
            <a:pPr algn="ctr">
              <a:lnSpc>
                <a:spcPts val="2891"/>
              </a:lnSpc>
              <a:spcBef>
                <a:spcPct val="0"/>
              </a:spcBef>
            </a:pPr>
            <a:r>
              <a:rPr lang="en-US" sz="2370" dirty="0">
                <a:solidFill>
                  <a:srgbClr val="FFFFFF"/>
                </a:solidFill>
                <a:latin typeface="Montserrat"/>
              </a:rPr>
              <a:t>The best case for Quicksort occurs when the pivot selected in each partitioning step consistently divides the array into two nearly equal halves.</a:t>
            </a:r>
          </a:p>
          <a:p>
            <a:pPr algn="ctr">
              <a:lnSpc>
                <a:spcPts val="2891"/>
              </a:lnSpc>
              <a:spcBef>
                <a:spcPct val="0"/>
              </a:spcBef>
            </a:pPr>
            <a:r>
              <a:rPr lang="en-US" sz="2370" dirty="0">
                <a:solidFill>
                  <a:srgbClr val="FFFFFF"/>
                </a:solidFill>
                <a:latin typeface="Montserrat"/>
              </a:rPr>
              <a:t>In the best-case scenario, the time complexity is O(n log n), where n is the number of elements in the array.</a:t>
            </a:r>
          </a:p>
          <a:p>
            <a:pPr algn="ctr">
              <a:lnSpc>
                <a:spcPts val="2891"/>
              </a:lnSpc>
              <a:spcBef>
                <a:spcPct val="0"/>
              </a:spcBef>
            </a:pPr>
            <a:r>
              <a:rPr lang="en-US" sz="2370" dirty="0">
                <a:solidFill>
                  <a:srgbClr val="FFFFFF"/>
                </a:solidFill>
                <a:latin typeface="Montserrat"/>
              </a:rPr>
              <a:t>This typically happens when the pivot is chosen in such a way that it is the median of the elements.</a:t>
            </a:r>
          </a:p>
          <a:p>
            <a:pPr algn="ctr">
              <a:lnSpc>
                <a:spcPts val="2891"/>
              </a:lnSpc>
              <a:spcBef>
                <a:spcPct val="0"/>
              </a:spcBef>
            </a:pPr>
            <a:endParaRPr lang="en-US" sz="2370" dirty="0">
              <a:solidFill>
                <a:srgbClr val="FFFFFF"/>
              </a:solidFill>
              <a:latin typeface="Montserrat"/>
            </a:endParaRPr>
          </a:p>
          <a:p>
            <a:pPr algn="ctr">
              <a:lnSpc>
                <a:spcPts val="4355"/>
              </a:lnSpc>
              <a:spcBef>
                <a:spcPct val="0"/>
              </a:spcBef>
            </a:pPr>
            <a:r>
              <a:rPr lang="en-US" sz="3570" dirty="0">
                <a:solidFill>
                  <a:srgbClr val="F69E22"/>
                </a:solidFill>
                <a:latin typeface="Montserrat"/>
              </a:rPr>
              <a:t>Average Case:</a:t>
            </a:r>
          </a:p>
          <a:p>
            <a:pPr algn="ctr">
              <a:lnSpc>
                <a:spcPts val="2891"/>
              </a:lnSpc>
              <a:spcBef>
                <a:spcPct val="0"/>
              </a:spcBef>
            </a:pPr>
            <a:r>
              <a:rPr lang="en-US" sz="2370" dirty="0">
                <a:solidFill>
                  <a:srgbClr val="FFFFFF"/>
                </a:solidFill>
                <a:latin typeface="Montserrat"/>
              </a:rPr>
              <a:t>The average case for Quicksort assumes a random distribution of data and random pivot selection.</a:t>
            </a:r>
          </a:p>
          <a:p>
            <a:pPr algn="ctr">
              <a:lnSpc>
                <a:spcPts val="2891"/>
              </a:lnSpc>
              <a:spcBef>
                <a:spcPct val="0"/>
              </a:spcBef>
            </a:pPr>
            <a:r>
              <a:rPr lang="en-US" sz="2370" dirty="0">
                <a:solidFill>
                  <a:srgbClr val="FFFFFF"/>
                </a:solidFill>
                <a:latin typeface="Montserrat"/>
              </a:rPr>
              <a:t>On average, Quicksort exhibits a time complexity of O(n log n).</a:t>
            </a:r>
          </a:p>
          <a:p>
            <a:pPr algn="ctr">
              <a:lnSpc>
                <a:spcPts val="2891"/>
              </a:lnSpc>
              <a:spcBef>
                <a:spcPct val="0"/>
              </a:spcBef>
            </a:pPr>
            <a:r>
              <a:rPr lang="en-US" sz="2370" dirty="0">
                <a:solidFill>
                  <a:srgbClr val="FFFFFF"/>
                </a:solidFill>
                <a:latin typeface="Montserrat"/>
              </a:rPr>
              <a:t>The random pivot selection helps achieve balanced partitions, leading to efficient sorting.</a:t>
            </a:r>
          </a:p>
          <a:p>
            <a:pPr algn="ctr">
              <a:lnSpc>
                <a:spcPts val="2891"/>
              </a:lnSpc>
              <a:spcBef>
                <a:spcPct val="0"/>
              </a:spcBef>
            </a:pPr>
            <a:endParaRPr lang="en-US" sz="2370" dirty="0">
              <a:solidFill>
                <a:srgbClr val="FFFFFF"/>
              </a:solidFill>
              <a:latin typeface="Montserrat"/>
            </a:endParaRPr>
          </a:p>
          <a:p>
            <a:pPr algn="ctr">
              <a:lnSpc>
                <a:spcPts val="4111"/>
              </a:lnSpc>
              <a:spcBef>
                <a:spcPct val="0"/>
              </a:spcBef>
            </a:pPr>
            <a:r>
              <a:rPr lang="en-US" sz="3370" dirty="0">
                <a:solidFill>
                  <a:srgbClr val="F69E22"/>
                </a:solidFill>
                <a:latin typeface="Montserrat"/>
              </a:rPr>
              <a:t>Worst Case:</a:t>
            </a:r>
          </a:p>
          <a:p>
            <a:pPr algn="ctr">
              <a:lnSpc>
                <a:spcPts val="2891"/>
              </a:lnSpc>
              <a:spcBef>
                <a:spcPct val="0"/>
              </a:spcBef>
            </a:pPr>
            <a:r>
              <a:rPr lang="en-US" sz="2370" dirty="0">
                <a:solidFill>
                  <a:srgbClr val="FFFFFF"/>
                </a:solidFill>
                <a:latin typeface="Montserrat"/>
              </a:rPr>
              <a:t>The worst case for Quicksort occurs when the pivot selection consistently results in highly unbalanced partitions.</a:t>
            </a:r>
          </a:p>
          <a:p>
            <a:pPr algn="ctr">
              <a:lnSpc>
                <a:spcPts val="2891"/>
              </a:lnSpc>
              <a:spcBef>
                <a:spcPct val="0"/>
              </a:spcBef>
            </a:pPr>
            <a:r>
              <a:rPr lang="en-US" sz="2370" dirty="0">
                <a:solidFill>
                  <a:srgbClr val="FFFFFF"/>
                </a:solidFill>
                <a:latin typeface="Montserrat"/>
              </a:rPr>
              <a:t>The worst-case time complexity is O(n^2), which happens when the pivot is always the smallest or largest element.</a:t>
            </a:r>
          </a:p>
          <a:p>
            <a:pPr algn="ctr">
              <a:lnSpc>
                <a:spcPts val="2891"/>
              </a:lnSpc>
              <a:spcBef>
                <a:spcPct val="0"/>
              </a:spcBef>
            </a:pPr>
            <a:r>
              <a:rPr lang="en-US" sz="2370" dirty="0">
                <a:solidFill>
                  <a:srgbClr val="FFFFFF"/>
                </a:solidFill>
                <a:latin typeface="Montserrat"/>
              </a:rPr>
              <a:t>This worst-case behavior can be mitigated by using strategies like random pivot selection or the "median of three" method, where the median of the first, middle, and last elements is chosen as the pivot.</a:t>
            </a:r>
          </a:p>
        </p:txBody>
      </p:sp>
      <p:grpSp>
        <p:nvGrpSpPr>
          <p:cNvPr id="3" name="Group 3"/>
          <p:cNvGrpSpPr/>
          <p:nvPr/>
        </p:nvGrpSpPr>
        <p:grpSpPr>
          <a:xfrm>
            <a:off x="0" y="0"/>
            <a:ext cx="13276620" cy="1543050"/>
            <a:chOff x="0" y="0"/>
            <a:chExt cx="3496723" cy="406400"/>
          </a:xfrm>
        </p:grpSpPr>
        <p:sp>
          <p:nvSpPr>
            <p:cNvPr id="4" name="Freeform 4"/>
            <p:cNvSpPr/>
            <p:nvPr/>
          </p:nvSpPr>
          <p:spPr>
            <a:xfrm>
              <a:off x="0" y="0"/>
              <a:ext cx="3496723" cy="406400"/>
            </a:xfrm>
            <a:custGeom>
              <a:avLst/>
              <a:gdLst/>
              <a:ahLst/>
              <a:cxnLst/>
              <a:rect l="l" t="t" r="r" b="b"/>
              <a:pathLst>
                <a:path w="3496723" h="406400">
                  <a:moveTo>
                    <a:pt x="3293523" y="0"/>
                  </a:moveTo>
                  <a:lnTo>
                    <a:pt x="0" y="0"/>
                  </a:lnTo>
                  <a:lnTo>
                    <a:pt x="0" y="406400"/>
                  </a:lnTo>
                  <a:lnTo>
                    <a:pt x="3293523" y="406400"/>
                  </a:lnTo>
                  <a:lnTo>
                    <a:pt x="3496723" y="203200"/>
                  </a:lnTo>
                  <a:lnTo>
                    <a:pt x="3293523" y="0"/>
                  </a:lnTo>
                  <a:close/>
                </a:path>
              </a:pathLst>
            </a:custGeom>
            <a:solidFill>
              <a:srgbClr val="F69E22"/>
            </a:solidFill>
          </p:spPr>
        </p:sp>
        <p:sp>
          <p:nvSpPr>
            <p:cNvPr id="5" name="TextBox 5"/>
            <p:cNvSpPr txBox="1"/>
            <p:nvPr/>
          </p:nvSpPr>
          <p:spPr>
            <a:xfrm>
              <a:off x="0" y="0"/>
              <a:ext cx="3382423" cy="406400"/>
            </a:xfrm>
            <a:prstGeom prst="rect">
              <a:avLst/>
            </a:prstGeom>
          </p:spPr>
          <p:txBody>
            <a:bodyPr lIns="50800" tIns="50800" rIns="50800" bIns="50800" rtlCol="0" anchor="ctr"/>
            <a:lstStyle/>
            <a:p>
              <a:pPr algn="ctr">
                <a:lnSpc>
                  <a:spcPts val="2440"/>
                </a:lnSpc>
              </a:pPr>
              <a:endParaRPr/>
            </a:p>
          </p:txBody>
        </p:sp>
      </p:grpSp>
      <p:sp>
        <p:nvSpPr>
          <p:cNvPr id="6" name="TextBox 6"/>
          <p:cNvSpPr txBox="1"/>
          <p:nvPr/>
        </p:nvSpPr>
        <p:spPr>
          <a:xfrm>
            <a:off x="616560" y="213171"/>
            <a:ext cx="9410946" cy="955810"/>
          </a:xfrm>
          <a:prstGeom prst="rect">
            <a:avLst/>
          </a:prstGeom>
        </p:spPr>
        <p:txBody>
          <a:bodyPr lIns="0" tIns="0" rIns="0" bIns="0" rtlCol="0" anchor="t">
            <a:spAutoFit/>
          </a:bodyPr>
          <a:lstStyle/>
          <a:p>
            <a:pPr algn="ctr">
              <a:lnSpc>
                <a:spcPts val="7560"/>
              </a:lnSpc>
              <a:spcBef>
                <a:spcPct val="0"/>
              </a:spcBef>
            </a:pPr>
            <a:r>
              <a:rPr lang="en-US" sz="6197">
                <a:solidFill>
                  <a:srgbClr val="FFFFFF"/>
                </a:solidFill>
                <a:latin typeface="Montserrat"/>
              </a:rPr>
              <a:t>Analysis of Quicksort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676336-10B0-3276-C227-A5BACB0FA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88059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TextBox 2"/>
          <p:cNvSpPr txBox="1"/>
          <p:nvPr/>
        </p:nvSpPr>
        <p:spPr>
          <a:xfrm>
            <a:off x="0" y="2524188"/>
            <a:ext cx="18288000" cy="5597525"/>
          </a:xfrm>
          <a:prstGeom prst="rect">
            <a:avLst/>
          </a:prstGeom>
        </p:spPr>
        <p:txBody>
          <a:bodyPr lIns="0" tIns="0" rIns="0" bIns="0" rtlCol="0" anchor="t">
            <a:spAutoFit/>
          </a:bodyPr>
          <a:lstStyle/>
          <a:p>
            <a:pPr algn="ctr">
              <a:lnSpc>
                <a:spcPts val="7563"/>
              </a:lnSpc>
              <a:spcBef>
                <a:spcPct val="0"/>
              </a:spcBef>
            </a:pPr>
            <a:r>
              <a:rPr lang="en-US" sz="6199" dirty="0">
                <a:solidFill>
                  <a:srgbClr val="F69E22"/>
                </a:solidFill>
                <a:latin typeface="Montserrat"/>
              </a:rPr>
              <a:t> conclusion</a:t>
            </a:r>
          </a:p>
          <a:p>
            <a:pPr algn="ctr">
              <a:lnSpc>
                <a:spcPts val="4635"/>
              </a:lnSpc>
              <a:spcBef>
                <a:spcPct val="0"/>
              </a:spcBef>
            </a:pPr>
            <a:r>
              <a:rPr lang="en-US" sz="3799" dirty="0">
                <a:solidFill>
                  <a:srgbClr val="FFFFFF"/>
                </a:solidFill>
                <a:latin typeface="Montserrat"/>
              </a:rPr>
              <a:t>Quicksort stands out as a highly efficient sorting algorithm. Its Divide and Conquer strategy, coupled with in-place sorting, makes it versatile for diverse datasets. While the worst-case time complexity is O(n^2), careful pivot selection mitigates this. Quicksort's adaptability, average-case performance of O(n log n), and potential for parallelization contribute to its widespread use. Understanding its strengths and strategies for optimization allows us to leverage Quicksort effectively in various practical applications.</a:t>
            </a:r>
          </a:p>
        </p:txBody>
      </p:sp>
      <p:sp>
        <p:nvSpPr>
          <p:cNvPr id="3" name="Freeform 3"/>
          <p:cNvSpPr/>
          <p:nvPr/>
        </p:nvSpPr>
        <p:spPr>
          <a:xfrm>
            <a:off x="0" y="0"/>
            <a:ext cx="3571467" cy="3571467"/>
          </a:xfrm>
          <a:custGeom>
            <a:avLst/>
            <a:gdLst/>
            <a:ahLst/>
            <a:cxnLst/>
            <a:rect l="l" t="t" r="r" b="b"/>
            <a:pathLst>
              <a:path w="3571467" h="3571467">
                <a:moveTo>
                  <a:pt x="0" y="0"/>
                </a:moveTo>
                <a:lnTo>
                  <a:pt x="3571467" y="0"/>
                </a:lnTo>
                <a:lnTo>
                  <a:pt x="3571467" y="3571467"/>
                </a:lnTo>
                <a:lnTo>
                  <a:pt x="0" y="3571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502785" y="0"/>
            <a:ext cx="4785215" cy="3712530"/>
          </a:xfrm>
          <a:custGeom>
            <a:avLst/>
            <a:gdLst/>
            <a:ahLst/>
            <a:cxnLst/>
            <a:rect l="l" t="t" r="r" b="b"/>
            <a:pathLst>
              <a:path w="4785215" h="3712530">
                <a:moveTo>
                  <a:pt x="0" y="0"/>
                </a:moveTo>
                <a:lnTo>
                  <a:pt x="4785215" y="0"/>
                </a:lnTo>
                <a:lnTo>
                  <a:pt x="4785215" y="3712530"/>
                </a:lnTo>
                <a:lnTo>
                  <a:pt x="0" y="3712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88922" y="972022"/>
            <a:ext cx="10770378" cy="1644902"/>
            <a:chOff x="0" y="0"/>
            <a:chExt cx="2836643" cy="433225"/>
          </a:xfrm>
        </p:grpSpPr>
        <p:sp>
          <p:nvSpPr>
            <p:cNvPr id="3" name="Freeform 3"/>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78DDE4"/>
            </a:solidFill>
          </p:spPr>
        </p:sp>
        <p:sp>
          <p:nvSpPr>
            <p:cNvPr id="4" name="TextBox 4"/>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STRATEGY</a:t>
              </a:r>
            </a:p>
          </p:txBody>
        </p:sp>
      </p:grpSp>
      <p:grpSp>
        <p:nvGrpSpPr>
          <p:cNvPr id="5" name="Group 5"/>
          <p:cNvGrpSpPr/>
          <p:nvPr/>
        </p:nvGrpSpPr>
        <p:grpSpPr>
          <a:xfrm>
            <a:off x="6938474" y="1482025"/>
            <a:ext cx="624897" cy="62489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78DDE4"/>
                  </a:solidFill>
                  <a:latin typeface="Aileron Bold"/>
                </a:rPr>
                <a:t>1</a:t>
              </a:r>
            </a:p>
          </p:txBody>
        </p:sp>
      </p:grpSp>
      <p:grpSp>
        <p:nvGrpSpPr>
          <p:cNvPr id="8" name="Group 8"/>
          <p:cNvGrpSpPr/>
          <p:nvPr/>
        </p:nvGrpSpPr>
        <p:grpSpPr>
          <a:xfrm>
            <a:off x="6488922" y="2645263"/>
            <a:ext cx="10770378" cy="1644902"/>
            <a:chOff x="0" y="0"/>
            <a:chExt cx="2836643" cy="433225"/>
          </a:xfrm>
        </p:grpSpPr>
        <p:sp>
          <p:nvSpPr>
            <p:cNvPr id="9" name="Freeform 9"/>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6D1D6"/>
            </a:solidFill>
          </p:spPr>
        </p:sp>
        <p:sp>
          <p:nvSpPr>
            <p:cNvPr id="10" name="TextBox 10"/>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PROBLEM</a:t>
              </a:r>
            </a:p>
          </p:txBody>
        </p:sp>
      </p:grpSp>
      <p:grpSp>
        <p:nvGrpSpPr>
          <p:cNvPr id="11" name="Group 11"/>
          <p:cNvGrpSpPr/>
          <p:nvPr/>
        </p:nvGrpSpPr>
        <p:grpSpPr>
          <a:xfrm>
            <a:off x="6938474" y="3155266"/>
            <a:ext cx="624897" cy="6248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6D1D6"/>
                  </a:solidFill>
                  <a:latin typeface="Aileron Bold"/>
                </a:rPr>
                <a:t>2</a:t>
              </a:r>
            </a:p>
          </p:txBody>
        </p:sp>
      </p:grpSp>
      <p:grpSp>
        <p:nvGrpSpPr>
          <p:cNvPr id="14" name="Group 14"/>
          <p:cNvGrpSpPr/>
          <p:nvPr/>
        </p:nvGrpSpPr>
        <p:grpSpPr>
          <a:xfrm>
            <a:off x="6488922" y="4321049"/>
            <a:ext cx="10770378" cy="1644902"/>
            <a:chOff x="0" y="0"/>
            <a:chExt cx="2836643" cy="433225"/>
          </a:xfrm>
        </p:grpSpPr>
        <p:sp>
          <p:nvSpPr>
            <p:cNvPr id="15" name="Freeform 15"/>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7C9EF"/>
            </a:solidFill>
          </p:spPr>
        </p:sp>
        <p:sp>
          <p:nvSpPr>
            <p:cNvPr id="16" name="TextBox 16"/>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ALGORITHM</a:t>
              </a:r>
            </a:p>
          </p:txBody>
        </p:sp>
      </p:grpSp>
      <p:grpSp>
        <p:nvGrpSpPr>
          <p:cNvPr id="17" name="Group 17"/>
          <p:cNvGrpSpPr/>
          <p:nvPr/>
        </p:nvGrpSpPr>
        <p:grpSpPr>
          <a:xfrm>
            <a:off x="6938474" y="4833091"/>
            <a:ext cx="624897" cy="6248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7C9EF"/>
                  </a:solidFill>
                  <a:latin typeface="Aileron Bold"/>
                </a:rPr>
                <a:t>3</a:t>
              </a:r>
            </a:p>
          </p:txBody>
        </p:sp>
      </p:grpSp>
      <p:grpSp>
        <p:nvGrpSpPr>
          <p:cNvPr id="20" name="Group 20"/>
          <p:cNvGrpSpPr/>
          <p:nvPr/>
        </p:nvGrpSpPr>
        <p:grpSpPr>
          <a:xfrm>
            <a:off x="6488922" y="5994526"/>
            <a:ext cx="10770378" cy="1644902"/>
            <a:chOff x="0" y="0"/>
            <a:chExt cx="2836643" cy="433225"/>
          </a:xfrm>
        </p:grpSpPr>
        <p:sp>
          <p:nvSpPr>
            <p:cNvPr id="21" name="Freeform 21"/>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2C92D5"/>
            </a:solidFill>
          </p:spPr>
        </p:sp>
        <p:sp>
          <p:nvSpPr>
            <p:cNvPr id="22" name="TextBox 22"/>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IMPLEMENTATION</a:t>
              </a:r>
            </a:p>
          </p:txBody>
        </p:sp>
      </p:grpSp>
      <p:grpSp>
        <p:nvGrpSpPr>
          <p:cNvPr id="23" name="Group 23"/>
          <p:cNvGrpSpPr/>
          <p:nvPr/>
        </p:nvGrpSpPr>
        <p:grpSpPr>
          <a:xfrm>
            <a:off x="6938474" y="6508876"/>
            <a:ext cx="624897" cy="62489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2C92D5"/>
                  </a:solidFill>
                  <a:latin typeface="Aileron Bold"/>
                </a:rPr>
                <a:t>4</a:t>
              </a:r>
            </a:p>
          </p:txBody>
        </p:sp>
      </p:grpSp>
      <p:grpSp>
        <p:nvGrpSpPr>
          <p:cNvPr id="26" name="Group 26"/>
          <p:cNvGrpSpPr/>
          <p:nvPr/>
        </p:nvGrpSpPr>
        <p:grpSpPr>
          <a:xfrm>
            <a:off x="6488922" y="7668003"/>
            <a:ext cx="10770378" cy="1644902"/>
            <a:chOff x="0" y="0"/>
            <a:chExt cx="2836643" cy="433225"/>
          </a:xfrm>
        </p:grpSpPr>
        <p:sp>
          <p:nvSpPr>
            <p:cNvPr id="27" name="Freeform 27"/>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13538A"/>
            </a:solidFill>
          </p:spPr>
        </p:sp>
        <p:sp>
          <p:nvSpPr>
            <p:cNvPr id="28" name="TextBox 28"/>
            <p:cNvSpPr txBox="1"/>
            <p:nvPr/>
          </p:nvSpPr>
          <p:spPr>
            <a:xfrm>
              <a:off x="0" y="-9525"/>
              <a:ext cx="2836643" cy="442750"/>
            </a:xfrm>
            <a:prstGeom prst="rect">
              <a:avLst/>
            </a:prstGeom>
          </p:spPr>
          <p:txBody>
            <a:bodyPr lIns="254000" tIns="254000" rIns="254000" bIns="254000" rtlCol="0" anchor="ctr"/>
            <a:lstStyle/>
            <a:p>
              <a:pPr>
                <a:lnSpc>
                  <a:spcPts val="3120"/>
                </a:lnSpc>
              </a:pPr>
              <a:r>
                <a:rPr lang="en-US" sz="2600">
                  <a:solidFill>
                    <a:srgbClr val="FFFFFF"/>
                  </a:solidFill>
                  <a:latin typeface="Aileron Bold"/>
                </a:rPr>
                <a:t>                    THE ANALYSIS</a:t>
              </a:r>
            </a:p>
          </p:txBody>
        </p:sp>
      </p:grpSp>
      <p:grpSp>
        <p:nvGrpSpPr>
          <p:cNvPr id="29" name="Group 29"/>
          <p:cNvGrpSpPr/>
          <p:nvPr/>
        </p:nvGrpSpPr>
        <p:grpSpPr>
          <a:xfrm>
            <a:off x="6938474" y="8182353"/>
            <a:ext cx="624897" cy="62489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13538A"/>
                  </a:solidFill>
                  <a:latin typeface="Aileron Bold"/>
                </a:rPr>
                <a:t>5</a:t>
              </a:r>
            </a:p>
          </p:txBody>
        </p:sp>
      </p:grpSp>
      <p:sp>
        <p:nvSpPr>
          <p:cNvPr id="32" name="Freeform 32"/>
          <p:cNvSpPr/>
          <p:nvPr/>
        </p:nvSpPr>
        <p:spPr>
          <a:xfrm>
            <a:off x="1334287" y="3780163"/>
            <a:ext cx="3014091" cy="4114800"/>
          </a:xfrm>
          <a:custGeom>
            <a:avLst/>
            <a:gdLst/>
            <a:ahLst/>
            <a:cxnLst/>
            <a:rect l="l" t="t" r="r" b="b"/>
            <a:pathLst>
              <a:path w="3014091" h="4114800">
                <a:moveTo>
                  <a:pt x="0" y="0"/>
                </a:moveTo>
                <a:lnTo>
                  <a:pt x="3014091" y="0"/>
                </a:lnTo>
                <a:lnTo>
                  <a:pt x="30140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859663" y="1508434"/>
            <a:ext cx="4554551" cy="1130301"/>
          </a:xfrm>
          <a:prstGeom prst="rect">
            <a:avLst/>
          </a:prstGeom>
        </p:spPr>
        <p:txBody>
          <a:bodyPr lIns="0" tIns="0" rIns="0" bIns="0" rtlCol="0" anchor="t">
            <a:spAutoFit/>
          </a:bodyPr>
          <a:lstStyle/>
          <a:p>
            <a:pPr marL="0" lvl="0" indent="0">
              <a:lnSpc>
                <a:spcPts val="9099"/>
              </a:lnSpc>
            </a:pPr>
            <a:r>
              <a:rPr lang="en-US" sz="6999">
                <a:solidFill>
                  <a:srgbClr val="000000"/>
                </a:solidFill>
                <a:latin typeface="Aileron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3845"/>
        </a:solidFill>
        <a:effectLst/>
      </p:bgPr>
    </p:bg>
    <p:spTree>
      <p:nvGrpSpPr>
        <p:cNvPr id="1" name=""/>
        <p:cNvGrpSpPr/>
        <p:nvPr/>
      </p:nvGrpSpPr>
      <p:grpSpPr>
        <a:xfrm>
          <a:off x="0" y="0"/>
          <a:ext cx="0" cy="0"/>
          <a:chOff x="0" y="0"/>
          <a:chExt cx="0" cy="0"/>
        </a:xfrm>
      </p:grpSpPr>
      <p:sp>
        <p:nvSpPr>
          <p:cNvPr id="2" name="Freeform 2"/>
          <p:cNvSpPr/>
          <p:nvPr/>
        </p:nvSpPr>
        <p:spPr>
          <a:xfrm>
            <a:off x="13526240" y="598349"/>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02100" y="248592"/>
            <a:ext cx="12283800" cy="9789817"/>
          </a:xfrm>
          <a:custGeom>
            <a:avLst/>
            <a:gdLst/>
            <a:ahLst/>
            <a:cxnLst/>
            <a:rect l="l" t="t" r="r" b="b"/>
            <a:pathLst>
              <a:path w="12283800" h="9789817">
                <a:moveTo>
                  <a:pt x="0" y="0"/>
                </a:moveTo>
                <a:lnTo>
                  <a:pt x="12283800" y="0"/>
                </a:lnTo>
                <a:lnTo>
                  <a:pt x="12283800" y="9789816"/>
                </a:lnTo>
                <a:lnTo>
                  <a:pt x="0" y="9789816"/>
                </a:lnTo>
                <a:lnTo>
                  <a:pt x="0" y="0"/>
                </a:lnTo>
                <a:close/>
              </a:path>
            </a:pathLst>
          </a:custGeom>
          <a:blipFill>
            <a:blip r:embed="rId4"/>
            <a:stretch>
              <a:fillRect/>
            </a:stretch>
          </a:blipFill>
        </p:spPr>
      </p:sp>
      <p:sp>
        <p:nvSpPr>
          <p:cNvPr id="4" name="Freeform 4"/>
          <p:cNvSpPr/>
          <p:nvPr/>
        </p:nvSpPr>
        <p:spPr>
          <a:xfrm>
            <a:off x="-860575" y="4469046"/>
            <a:ext cx="5109890" cy="5569362"/>
          </a:xfrm>
          <a:custGeom>
            <a:avLst/>
            <a:gdLst/>
            <a:ahLst/>
            <a:cxnLst/>
            <a:rect l="l" t="t" r="r" b="b"/>
            <a:pathLst>
              <a:path w="5109890" h="5569362">
                <a:moveTo>
                  <a:pt x="0" y="0"/>
                </a:moveTo>
                <a:lnTo>
                  <a:pt x="5109890" y="0"/>
                </a:lnTo>
                <a:lnTo>
                  <a:pt x="5109890" y="5569362"/>
                </a:lnTo>
                <a:lnTo>
                  <a:pt x="0" y="5569362"/>
                </a:lnTo>
                <a:lnTo>
                  <a:pt x="0" y="0"/>
                </a:lnTo>
                <a:close/>
              </a:path>
            </a:pathLst>
          </a:custGeom>
          <a:blipFill>
            <a:blip r:embed="rId5"/>
            <a:stretch>
              <a:fillRect/>
            </a:stretch>
          </a:blipFill>
        </p:spPr>
      </p:sp>
      <p:sp>
        <p:nvSpPr>
          <p:cNvPr id="5" name="Freeform 5"/>
          <p:cNvSpPr/>
          <p:nvPr/>
        </p:nvSpPr>
        <p:spPr>
          <a:xfrm>
            <a:off x="12602028" y="1028700"/>
            <a:ext cx="2851865" cy="2673623"/>
          </a:xfrm>
          <a:custGeom>
            <a:avLst/>
            <a:gdLst/>
            <a:ahLst/>
            <a:cxnLst/>
            <a:rect l="l" t="t" r="r" b="b"/>
            <a:pathLst>
              <a:path w="2851865" h="2673623">
                <a:moveTo>
                  <a:pt x="0" y="0"/>
                </a:moveTo>
                <a:lnTo>
                  <a:pt x="2851865" y="0"/>
                </a:lnTo>
                <a:lnTo>
                  <a:pt x="2851865" y="2673623"/>
                </a:lnTo>
                <a:lnTo>
                  <a:pt x="0" y="2673623"/>
                </a:lnTo>
                <a:lnTo>
                  <a:pt x="0" y="0"/>
                </a:lnTo>
                <a:close/>
              </a:path>
            </a:pathLst>
          </a:custGeom>
          <a:blipFill>
            <a:blip r:embed="rId6"/>
            <a:stretch>
              <a:fillRect/>
            </a:stretch>
          </a:blipFill>
        </p:spPr>
      </p:sp>
      <p:sp>
        <p:nvSpPr>
          <p:cNvPr id="6" name="Freeform 6"/>
          <p:cNvSpPr/>
          <p:nvPr/>
        </p:nvSpPr>
        <p:spPr>
          <a:xfrm>
            <a:off x="14027960" y="5479286"/>
            <a:ext cx="4711560" cy="4807714"/>
          </a:xfrm>
          <a:custGeom>
            <a:avLst/>
            <a:gdLst/>
            <a:ahLst/>
            <a:cxnLst/>
            <a:rect l="l" t="t" r="r" b="b"/>
            <a:pathLst>
              <a:path w="4711560" h="4807714">
                <a:moveTo>
                  <a:pt x="0" y="0"/>
                </a:moveTo>
                <a:lnTo>
                  <a:pt x="4711560" y="0"/>
                </a:lnTo>
                <a:lnTo>
                  <a:pt x="4711560" y="4807714"/>
                </a:lnTo>
                <a:lnTo>
                  <a:pt x="0" y="4807714"/>
                </a:lnTo>
                <a:lnTo>
                  <a:pt x="0" y="0"/>
                </a:lnTo>
                <a:close/>
              </a:path>
            </a:pathLst>
          </a:custGeom>
          <a:blipFill>
            <a:blip r:embed="rId7"/>
            <a:stretch>
              <a:fillRect/>
            </a:stretch>
          </a:blipFill>
        </p:spPr>
      </p:sp>
      <p:sp>
        <p:nvSpPr>
          <p:cNvPr id="7" name="TextBox 7"/>
          <p:cNvSpPr txBox="1"/>
          <p:nvPr/>
        </p:nvSpPr>
        <p:spPr>
          <a:xfrm>
            <a:off x="4709634" y="2003625"/>
            <a:ext cx="8868732" cy="1940662"/>
          </a:xfrm>
          <a:prstGeom prst="rect">
            <a:avLst/>
          </a:prstGeom>
        </p:spPr>
        <p:txBody>
          <a:bodyPr lIns="0" tIns="0" rIns="0" bIns="0" rtlCol="0" anchor="t">
            <a:spAutoFit/>
          </a:bodyPr>
          <a:lstStyle/>
          <a:p>
            <a:pPr algn="ctr">
              <a:lnSpc>
                <a:spcPts val="15884"/>
              </a:lnSpc>
            </a:pPr>
            <a:r>
              <a:rPr lang="en-US" sz="11346">
                <a:solidFill>
                  <a:srgbClr val="FBEECB"/>
                </a:solidFill>
                <a:latin typeface="Bangers"/>
              </a:rPr>
              <a:t>Thank</a:t>
            </a:r>
          </a:p>
        </p:txBody>
      </p:sp>
      <p:sp>
        <p:nvSpPr>
          <p:cNvPr id="8" name="TextBox 8"/>
          <p:cNvSpPr txBox="1"/>
          <p:nvPr/>
        </p:nvSpPr>
        <p:spPr>
          <a:xfrm>
            <a:off x="4249315" y="3102248"/>
            <a:ext cx="9012188" cy="5324018"/>
          </a:xfrm>
          <a:prstGeom prst="rect">
            <a:avLst/>
          </a:prstGeom>
        </p:spPr>
        <p:txBody>
          <a:bodyPr lIns="0" tIns="0" rIns="0" bIns="0" rtlCol="0" anchor="t">
            <a:spAutoFit/>
          </a:bodyPr>
          <a:lstStyle/>
          <a:p>
            <a:pPr algn="ctr">
              <a:lnSpc>
                <a:spcPts val="43613"/>
              </a:lnSpc>
            </a:pPr>
            <a:r>
              <a:rPr lang="en-US" sz="31152">
                <a:solidFill>
                  <a:srgbClr val="183845"/>
                </a:solidFill>
                <a:latin typeface="Bangers"/>
              </a:rPr>
              <a:t>YOU</a:t>
            </a:r>
          </a:p>
        </p:txBody>
      </p:sp>
      <p:sp>
        <p:nvSpPr>
          <p:cNvPr id="9" name="Freeform 9"/>
          <p:cNvSpPr/>
          <p:nvPr/>
        </p:nvSpPr>
        <p:spPr>
          <a:xfrm>
            <a:off x="-1680578" y="165300"/>
            <a:ext cx="5715000" cy="4114800"/>
          </a:xfrm>
          <a:custGeom>
            <a:avLst/>
            <a:gdLst/>
            <a:ahLst/>
            <a:cxnLst/>
            <a:rect l="l" t="t" r="r" b="b"/>
            <a:pathLst>
              <a:path w="5715000" h="41148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858519" cy="1543050"/>
            <a:chOff x="0" y="0"/>
            <a:chExt cx="2859857" cy="406400"/>
          </a:xfrm>
        </p:grpSpPr>
        <p:sp>
          <p:nvSpPr>
            <p:cNvPr id="3" name="Freeform 3"/>
            <p:cNvSpPr/>
            <p:nvPr/>
          </p:nvSpPr>
          <p:spPr>
            <a:xfrm>
              <a:off x="0" y="0"/>
              <a:ext cx="2859857" cy="406400"/>
            </a:xfrm>
            <a:custGeom>
              <a:avLst/>
              <a:gdLst/>
              <a:ahLst/>
              <a:cxnLst/>
              <a:rect l="l" t="t" r="r" b="b"/>
              <a:pathLst>
                <a:path w="2859857" h="406400">
                  <a:moveTo>
                    <a:pt x="2656657" y="0"/>
                  </a:moveTo>
                  <a:lnTo>
                    <a:pt x="0" y="0"/>
                  </a:lnTo>
                  <a:lnTo>
                    <a:pt x="0" y="406400"/>
                  </a:lnTo>
                  <a:lnTo>
                    <a:pt x="2656657" y="406400"/>
                  </a:lnTo>
                  <a:lnTo>
                    <a:pt x="2859857" y="203200"/>
                  </a:lnTo>
                  <a:lnTo>
                    <a:pt x="2656657" y="0"/>
                  </a:lnTo>
                  <a:close/>
                </a:path>
              </a:pathLst>
            </a:custGeom>
            <a:solidFill>
              <a:srgbClr val="F69E22"/>
            </a:solidFill>
          </p:spPr>
        </p:sp>
        <p:sp>
          <p:nvSpPr>
            <p:cNvPr id="4" name="TextBox 4"/>
            <p:cNvSpPr txBox="1"/>
            <p:nvPr/>
          </p:nvSpPr>
          <p:spPr>
            <a:xfrm>
              <a:off x="0" y="-9525"/>
              <a:ext cx="2745557" cy="415925"/>
            </a:xfrm>
            <a:prstGeom prst="rect">
              <a:avLst/>
            </a:prstGeom>
          </p:spPr>
          <p:txBody>
            <a:bodyPr lIns="50800" tIns="50800" rIns="50800" bIns="50800" rtlCol="0" anchor="ctr"/>
            <a:lstStyle/>
            <a:p>
              <a:pPr algn="ctr">
                <a:lnSpc>
                  <a:spcPts val="6343"/>
                </a:lnSpc>
              </a:pPr>
              <a:r>
                <a:rPr lang="en-US" sz="5199">
                  <a:solidFill>
                    <a:srgbClr val="000000"/>
                  </a:solidFill>
                  <a:latin typeface="Montserrat Classic"/>
                </a:rPr>
                <a:t>Divide and conquer Algorithm:</a:t>
              </a:r>
            </a:p>
          </p:txBody>
        </p:sp>
      </p:grpSp>
      <p:sp>
        <p:nvSpPr>
          <p:cNvPr id="5" name="Freeform 5"/>
          <p:cNvSpPr/>
          <p:nvPr/>
        </p:nvSpPr>
        <p:spPr>
          <a:xfrm>
            <a:off x="11098374" y="7083695"/>
            <a:ext cx="7189626" cy="3203305"/>
          </a:xfrm>
          <a:custGeom>
            <a:avLst/>
            <a:gdLst/>
            <a:ahLst/>
            <a:cxnLst/>
            <a:rect l="l" t="t" r="r" b="b"/>
            <a:pathLst>
              <a:path w="7189626" h="3203305">
                <a:moveTo>
                  <a:pt x="0" y="0"/>
                </a:moveTo>
                <a:lnTo>
                  <a:pt x="7189626" y="0"/>
                </a:lnTo>
                <a:lnTo>
                  <a:pt x="7189626" y="3203305"/>
                </a:lnTo>
                <a:lnTo>
                  <a:pt x="0" y="3203305"/>
                </a:lnTo>
                <a:lnTo>
                  <a:pt x="0" y="0"/>
                </a:lnTo>
                <a:close/>
              </a:path>
            </a:pathLst>
          </a:custGeom>
          <a:blipFill>
            <a:blip r:embed="rId2"/>
            <a:stretch>
              <a:fillRect t="-24908" b="-24908"/>
            </a:stretch>
          </a:blipFill>
        </p:spPr>
      </p:sp>
      <p:pic>
        <p:nvPicPr>
          <p:cNvPr id="6" name="Picture 6"/>
          <p:cNvPicPr>
            <a:picLocks noChangeAspect="1"/>
          </p:cNvPicPr>
          <p:nvPr/>
        </p:nvPicPr>
        <p:blipFill>
          <a:blip r:embed="rId3"/>
          <a:srcRect/>
          <a:stretch>
            <a:fillRect/>
          </a:stretch>
        </p:blipFill>
        <p:spPr>
          <a:xfrm>
            <a:off x="0" y="7083695"/>
            <a:ext cx="4960674" cy="3203305"/>
          </a:xfrm>
          <a:prstGeom prst="rect">
            <a:avLst/>
          </a:prstGeom>
        </p:spPr>
      </p:pic>
      <p:sp>
        <p:nvSpPr>
          <p:cNvPr id="7" name="TextBox 7"/>
          <p:cNvSpPr txBox="1"/>
          <p:nvPr/>
        </p:nvSpPr>
        <p:spPr>
          <a:xfrm>
            <a:off x="0" y="2012848"/>
            <a:ext cx="18288000" cy="5070847"/>
          </a:xfrm>
          <a:prstGeom prst="rect">
            <a:avLst/>
          </a:prstGeom>
        </p:spPr>
        <p:txBody>
          <a:bodyPr lIns="0" tIns="0" rIns="0" bIns="0" rtlCol="0" anchor="t">
            <a:spAutoFit/>
          </a:bodyPr>
          <a:lstStyle/>
          <a:p>
            <a:pPr algn="ctr">
              <a:lnSpc>
                <a:spcPts val="2871"/>
              </a:lnSpc>
              <a:spcBef>
                <a:spcPct val="0"/>
              </a:spcBef>
            </a:pPr>
            <a:r>
              <a:rPr lang="en-US" sz="2353">
                <a:solidFill>
                  <a:srgbClr val="FFFFFF"/>
                </a:solidFill>
                <a:latin typeface="Montserrat Classic"/>
              </a:rPr>
              <a:t>Divide and Conquer is a powerful algorithmic technique that involves breaking down a problem into smaller subproblems, solving them independently, and then combining their solutions to solve the original problem. The basic idea is to divide a problem into smaller, more manageable parts, solve those parts, and then combine the solutions to get the final result.</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The Divide and Conquer algorithm typically follows three steps:</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1-Divide: Break the problem into smaller subproblems that are similar to the original problem. This step continues until the subproblems become simple enough to solve directly.</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2-Conquer: Solve the subproblems. If the subproblems are small enough, solve them directly. Otherwise, recursively apply the Divide and Conquer algorithm to further break them down.</a:t>
            </a:r>
          </a:p>
          <a:p>
            <a:pPr algn="ctr">
              <a:lnSpc>
                <a:spcPts val="2871"/>
              </a:lnSpc>
              <a:spcBef>
                <a:spcPct val="0"/>
              </a:spcBef>
            </a:pPr>
            <a:endParaRPr lang="en-US" sz="2353">
              <a:solidFill>
                <a:srgbClr val="FFFFFF"/>
              </a:solidFill>
              <a:latin typeface="Montserrat Classic"/>
            </a:endParaRPr>
          </a:p>
          <a:p>
            <a:pPr algn="ctr">
              <a:lnSpc>
                <a:spcPts val="2871"/>
              </a:lnSpc>
              <a:spcBef>
                <a:spcPct val="0"/>
              </a:spcBef>
            </a:pPr>
            <a:r>
              <a:rPr lang="en-US" sz="2353">
                <a:solidFill>
                  <a:srgbClr val="FFFFFF"/>
                </a:solidFill>
                <a:latin typeface="Montserrat Classic"/>
              </a:rPr>
              <a:t>3-Combine: Combine the solutions of the subproblems to get the solution for the original problem.</a:t>
            </a:r>
          </a:p>
          <a:p>
            <a:pPr algn="ctr">
              <a:lnSpc>
                <a:spcPts val="2871"/>
              </a:lnSpc>
              <a:spcBef>
                <a:spcPct val="0"/>
              </a:spcBef>
            </a:pPr>
            <a:endParaRPr lang="en-US" sz="2353">
              <a:solidFill>
                <a:srgbClr val="FFFFFF"/>
              </a:solidFill>
              <a:latin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7297005" y="0"/>
            <a:ext cx="4227977" cy="2071709"/>
          </a:xfrm>
          <a:custGeom>
            <a:avLst/>
            <a:gdLst/>
            <a:ahLst/>
            <a:cxnLst/>
            <a:rect l="l" t="t" r="r" b="b"/>
            <a:pathLst>
              <a:path w="4227977" h="2071709">
                <a:moveTo>
                  <a:pt x="0" y="0"/>
                </a:moveTo>
                <a:lnTo>
                  <a:pt x="4227977" y="0"/>
                </a:lnTo>
                <a:lnTo>
                  <a:pt x="4227977" y="2071709"/>
                </a:lnTo>
                <a:lnTo>
                  <a:pt x="0" y="2071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93459" y="3071791"/>
            <a:ext cx="3362751" cy="1647748"/>
          </a:xfrm>
          <a:custGeom>
            <a:avLst/>
            <a:gdLst/>
            <a:ahLst/>
            <a:cxnLst/>
            <a:rect l="l" t="t" r="r" b="b"/>
            <a:pathLst>
              <a:path w="3362751" h="1647748">
                <a:moveTo>
                  <a:pt x="0" y="0"/>
                </a:moveTo>
                <a:lnTo>
                  <a:pt x="3362751" y="0"/>
                </a:lnTo>
                <a:lnTo>
                  <a:pt x="3362751" y="1647748"/>
                </a:lnTo>
                <a:lnTo>
                  <a:pt x="0" y="1647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231646" y="3140561"/>
            <a:ext cx="3540395" cy="1734793"/>
          </a:xfrm>
          <a:custGeom>
            <a:avLst/>
            <a:gdLst/>
            <a:ahLst/>
            <a:cxnLst/>
            <a:rect l="l" t="t" r="r" b="b"/>
            <a:pathLst>
              <a:path w="3540395" h="1734793">
                <a:moveTo>
                  <a:pt x="0" y="0"/>
                </a:moveTo>
                <a:lnTo>
                  <a:pt x="3540394" y="0"/>
                </a:lnTo>
                <a:lnTo>
                  <a:pt x="3540394" y="1734793"/>
                </a:lnTo>
                <a:lnTo>
                  <a:pt x="0" y="1734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V="1">
            <a:off x="5374835" y="2071709"/>
            <a:ext cx="4036159" cy="1000082"/>
          </a:xfrm>
          <a:prstGeom prst="line">
            <a:avLst/>
          </a:prstGeom>
          <a:ln w="38100" cap="flat">
            <a:solidFill>
              <a:srgbClr val="FFFFFF"/>
            </a:solidFill>
            <a:prstDash val="solid"/>
            <a:headEnd type="oval" w="lg" len="lg"/>
            <a:tailEnd type="oval" w="lg" len="lg"/>
          </a:ln>
        </p:spPr>
      </p:sp>
      <p:sp>
        <p:nvSpPr>
          <p:cNvPr id="6" name="AutoShape 6"/>
          <p:cNvSpPr/>
          <p:nvPr/>
        </p:nvSpPr>
        <p:spPr>
          <a:xfrm>
            <a:off x="9410994" y="2090759"/>
            <a:ext cx="3590849" cy="1049802"/>
          </a:xfrm>
          <a:prstGeom prst="line">
            <a:avLst/>
          </a:prstGeom>
          <a:ln w="38100" cap="flat">
            <a:solidFill>
              <a:srgbClr val="FFFFFF"/>
            </a:solidFill>
            <a:prstDash val="solid"/>
            <a:headEnd type="oval" w="lg" len="lg"/>
            <a:tailEnd type="oval" w="lg" len="lg"/>
          </a:ln>
        </p:spPr>
      </p:sp>
      <p:sp>
        <p:nvSpPr>
          <p:cNvPr id="7" name="Freeform 7"/>
          <p:cNvSpPr/>
          <p:nvPr/>
        </p:nvSpPr>
        <p:spPr>
          <a:xfrm>
            <a:off x="4132435" y="5382465"/>
            <a:ext cx="1844874" cy="1844874"/>
          </a:xfrm>
          <a:custGeom>
            <a:avLst/>
            <a:gdLst/>
            <a:ahLst/>
            <a:cxnLst/>
            <a:rect l="l" t="t" r="r" b="b"/>
            <a:pathLst>
              <a:path w="1844874" h="1844874">
                <a:moveTo>
                  <a:pt x="0" y="0"/>
                </a:moveTo>
                <a:lnTo>
                  <a:pt x="1844873" y="0"/>
                </a:lnTo>
                <a:lnTo>
                  <a:pt x="1844873"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242794" y="5382465"/>
            <a:ext cx="1844874" cy="1844874"/>
          </a:xfrm>
          <a:custGeom>
            <a:avLst/>
            <a:gdLst/>
            <a:ahLst/>
            <a:cxnLst/>
            <a:rect l="l" t="t" r="r" b="b"/>
            <a:pathLst>
              <a:path w="1844874" h="1844874">
                <a:moveTo>
                  <a:pt x="0" y="0"/>
                </a:moveTo>
                <a:lnTo>
                  <a:pt x="1844874" y="0"/>
                </a:lnTo>
                <a:lnTo>
                  <a:pt x="1844874" y="1844874"/>
                </a:lnTo>
                <a:lnTo>
                  <a:pt x="0" y="1844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6953128"/>
            <a:ext cx="3353434" cy="3333872"/>
          </a:xfrm>
          <a:custGeom>
            <a:avLst/>
            <a:gdLst/>
            <a:ahLst/>
            <a:cxnLst/>
            <a:rect l="l" t="t" r="r" b="b"/>
            <a:pathLst>
              <a:path w="3353434" h="3333872">
                <a:moveTo>
                  <a:pt x="0" y="0"/>
                </a:moveTo>
                <a:lnTo>
                  <a:pt x="3353434" y="0"/>
                </a:lnTo>
                <a:lnTo>
                  <a:pt x="3353434" y="3333872"/>
                </a:lnTo>
                <a:lnTo>
                  <a:pt x="0" y="3333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052526" y="7722545"/>
            <a:ext cx="2134651" cy="2134651"/>
          </a:xfrm>
          <a:custGeom>
            <a:avLst/>
            <a:gdLst/>
            <a:ahLst/>
            <a:cxnLst/>
            <a:rect l="l" t="t" r="r" b="b"/>
            <a:pathLst>
              <a:path w="2134651" h="2134651">
                <a:moveTo>
                  <a:pt x="0" y="0"/>
                </a:moveTo>
                <a:lnTo>
                  <a:pt x="2134652" y="0"/>
                </a:lnTo>
                <a:lnTo>
                  <a:pt x="2134652" y="2134652"/>
                </a:lnTo>
                <a:lnTo>
                  <a:pt x="0" y="2134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7297005" y="878840"/>
            <a:ext cx="4227977" cy="440309"/>
          </a:xfrm>
          <a:prstGeom prst="rect">
            <a:avLst/>
          </a:prstGeom>
        </p:spPr>
        <p:txBody>
          <a:bodyPr lIns="0" tIns="0" rIns="0" bIns="0" rtlCol="0" anchor="t">
            <a:spAutoFit/>
          </a:bodyPr>
          <a:lstStyle/>
          <a:p>
            <a:pPr algn="ctr">
              <a:lnSpc>
                <a:spcPts val="3537"/>
              </a:lnSpc>
              <a:spcBef>
                <a:spcPct val="0"/>
              </a:spcBef>
            </a:pPr>
            <a:r>
              <a:rPr lang="en-US" sz="2899">
                <a:solidFill>
                  <a:srgbClr val="FFFFFF"/>
                </a:solidFill>
                <a:latin typeface="Montserrat Medium"/>
              </a:rPr>
              <a:t>PROBLEM OF SIZE N</a:t>
            </a:r>
          </a:p>
        </p:txBody>
      </p:sp>
      <p:sp>
        <p:nvSpPr>
          <p:cNvPr id="12" name="TextBox 12"/>
          <p:cNvSpPr txBox="1"/>
          <p:nvPr/>
        </p:nvSpPr>
        <p:spPr>
          <a:xfrm>
            <a:off x="3693459" y="3593405"/>
            <a:ext cx="3362751"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1</a:t>
            </a:r>
          </a:p>
          <a:p>
            <a:pPr algn="ctr">
              <a:lnSpc>
                <a:spcPts val="2440"/>
              </a:lnSpc>
              <a:spcBef>
                <a:spcPct val="0"/>
              </a:spcBef>
            </a:pPr>
            <a:r>
              <a:rPr lang="en-US" sz="2000">
                <a:solidFill>
                  <a:srgbClr val="FFFFFF"/>
                </a:solidFill>
                <a:latin typeface="Montserrat"/>
              </a:rPr>
              <a:t>of size n/2</a:t>
            </a:r>
          </a:p>
        </p:txBody>
      </p:sp>
      <p:sp>
        <p:nvSpPr>
          <p:cNvPr id="13" name="TextBox 13"/>
          <p:cNvSpPr txBox="1"/>
          <p:nvPr/>
        </p:nvSpPr>
        <p:spPr>
          <a:xfrm>
            <a:off x="11231646" y="3705698"/>
            <a:ext cx="3601540"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subproblem 2</a:t>
            </a:r>
          </a:p>
          <a:p>
            <a:pPr algn="ctr">
              <a:lnSpc>
                <a:spcPts val="2440"/>
              </a:lnSpc>
              <a:spcBef>
                <a:spcPct val="0"/>
              </a:spcBef>
            </a:pPr>
            <a:r>
              <a:rPr lang="en-US" sz="2000">
                <a:solidFill>
                  <a:srgbClr val="FFFFFF"/>
                </a:solidFill>
                <a:latin typeface="Montserrat"/>
              </a:rPr>
              <a:t>of size n/2</a:t>
            </a:r>
          </a:p>
        </p:txBody>
      </p:sp>
      <p:sp>
        <p:nvSpPr>
          <p:cNvPr id="14" name="TextBox 14"/>
          <p:cNvSpPr txBox="1"/>
          <p:nvPr/>
        </p:nvSpPr>
        <p:spPr>
          <a:xfrm>
            <a:off x="4132435" y="6002642"/>
            <a:ext cx="1844874"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subproblem 1</a:t>
            </a:r>
          </a:p>
        </p:txBody>
      </p:sp>
      <p:sp>
        <p:nvSpPr>
          <p:cNvPr id="15" name="TextBox 15"/>
          <p:cNvSpPr txBox="1"/>
          <p:nvPr/>
        </p:nvSpPr>
        <p:spPr>
          <a:xfrm>
            <a:off x="12242794" y="6002642"/>
            <a:ext cx="1844874" cy="6045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subproblem 1</a:t>
            </a:r>
          </a:p>
        </p:txBody>
      </p:sp>
      <p:sp>
        <p:nvSpPr>
          <p:cNvPr id="16" name="AutoShape 16"/>
          <p:cNvSpPr/>
          <p:nvPr/>
        </p:nvSpPr>
        <p:spPr>
          <a:xfrm>
            <a:off x="5374835" y="4719539"/>
            <a:ext cx="0" cy="423961"/>
          </a:xfrm>
          <a:prstGeom prst="line">
            <a:avLst/>
          </a:prstGeom>
          <a:ln w="38100" cap="flat">
            <a:solidFill>
              <a:srgbClr val="FFFFFF"/>
            </a:solidFill>
            <a:prstDash val="solid"/>
            <a:headEnd type="none" w="sm" len="sm"/>
            <a:tailEnd type="none" w="sm" len="sm"/>
          </a:ln>
        </p:spPr>
      </p:sp>
      <p:sp>
        <p:nvSpPr>
          <p:cNvPr id="17" name="AutoShape 17"/>
          <p:cNvSpPr/>
          <p:nvPr/>
        </p:nvSpPr>
        <p:spPr>
          <a:xfrm>
            <a:off x="13001843" y="4875354"/>
            <a:ext cx="163388" cy="507111"/>
          </a:xfrm>
          <a:prstGeom prst="line">
            <a:avLst/>
          </a:prstGeom>
          <a:ln w="38100" cap="flat">
            <a:solidFill>
              <a:srgbClr val="FFFFFF"/>
            </a:solidFill>
            <a:prstDash val="solid"/>
            <a:headEnd type="none" w="sm" len="sm"/>
            <a:tailEnd type="none" w="sm" len="sm"/>
          </a:ln>
        </p:spPr>
      </p:sp>
      <p:sp>
        <p:nvSpPr>
          <p:cNvPr id="18" name="AutoShape 18"/>
          <p:cNvSpPr/>
          <p:nvPr/>
        </p:nvSpPr>
        <p:spPr>
          <a:xfrm flipV="1">
            <a:off x="9410994" y="7246389"/>
            <a:ext cx="4137456" cy="476156"/>
          </a:xfrm>
          <a:prstGeom prst="line">
            <a:avLst/>
          </a:prstGeom>
          <a:ln w="38100" cap="flat">
            <a:solidFill>
              <a:srgbClr val="FFFFFF"/>
            </a:solidFill>
            <a:prstDash val="solid"/>
            <a:headEnd type="none" w="sm" len="sm"/>
            <a:tailEnd type="none" w="sm" len="sm"/>
          </a:ln>
        </p:spPr>
      </p:sp>
      <p:sp>
        <p:nvSpPr>
          <p:cNvPr id="19" name="AutoShape 19"/>
          <p:cNvSpPr/>
          <p:nvPr/>
        </p:nvSpPr>
        <p:spPr>
          <a:xfrm>
            <a:off x="4739406" y="7265439"/>
            <a:ext cx="4380446" cy="457106"/>
          </a:xfrm>
          <a:prstGeom prst="line">
            <a:avLst/>
          </a:prstGeom>
          <a:ln w="38100" cap="flat">
            <a:solidFill>
              <a:srgbClr val="FFFFFF"/>
            </a:solidFill>
            <a:prstDash val="solid"/>
            <a:headEnd type="none" w="sm" len="sm"/>
            <a:tailEnd type="none" w="sm" len="sm"/>
          </a:ln>
        </p:spPr>
      </p:sp>
      <p:sp>
        <p:nvSpPr>
          <p:cNvPr id="20" name="TextBox 20"/>
          <p:cNvSpPr txBox="1"/>
          <p:nvPr/>
        </p:nvSpPr>
        <p:spPr>
          <a:xfrm>
            <a:off x="7947051" y="8348980"/>
            <a:ext cx="2345602" cy="909320"/>
          </a:xfrm>
          <a:prstGeom prst="rect">
            <a:avLst/>
          </a:prstGeom>
        </p:spPr>
        <p:txBody>
          <a:bodyPr lIns="0" tIns="0" rIns="0" bIns="0" rtlCol="0" anchor="t">
            <a:spAutoFit/>
          </a:bodyPr>
          <a:lstStyle/>
          <a:p>
            <a:pPr algn="ctr">
              <a:lnSpc>
                <a:spcPts val="2440"/>
              </a:lnSpc>
              <a:spcBef>
                <a:spcPct val="0"/>
              </a:spcBef>
            </a:pPr>
            <a:r>
              <a:rPr lang="en-US" sz="2000">
                <a:solidFill>
                  <a:srgbClr val="FFFFFF"/>
                </a:solidFill>
                <a:latin typeface="Montserrat"/>
              </a:rPr>
              <a:t>solution to</a:t>
            </a:r>
          </a:p>
          <a:p>
            <a:pPr algn="ctr">
              <a:lnSpc>
                <a:spcPts val="2440"/>
              </a:lnSpc>
              <a:spcBef>
                <a:spcPct val="0"/>
              </a:spcBef>
            </a:pPr>
            <a:r>
              <a:rPr lang="en-US" sz="2000">
                <a:solidFill>
                  <a:srgbClr val="FFFFFF"/>
                </a:solidFill>
                <a:latin typeface="Montserrat"/>
              </a:rPr>
              <a:t>the original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10420031" y="2268374"/>
            <a:ext cx="7148790" cy="5593928"/>
          </a:xfrm>
          <a:custGeom>
            <a:avLst/>
            <a:gdLst/>
            <a:ahLst/>
            <a:cxnLst/>
            <a:rect l="l" t="t" r="r" b="b"/>
            <a:pathLst>
              <a:path w="7148790" h="5593928">
                <a:moveTo>
                  <a:pt x="0" y="0"/>
                </a:moveTo>
                <a:lnTo>
                  <a:pt x="7148791" y="0"/>
                </a:lnTo>
                <a:lnTo>
                  <a:pt x="7148791" y="5593928"/>
                </a:lnTo>
                <a:lnTo>
                  <a:pt x="0" y="5593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883" y="1303754"/>
            <a:ext cx="10008235" cy="8983246"/>
          </a:xfrm>
          <a:prstGeom prst="rect">
            <a:avLst/>
          </a:prstGeom>
        </p:spPr>
        <p:txBody>
          <a:bodyPr lIns="0" tIns="0" rIns="0" bIns="0" rtlCol="0" anchor="t">
            <a:spAutoFit/>
          </a:bodyPr>
          <a:lstStyle/>
          <a:p>
            <a:pPr algn="ctr">
              <a:lnSpc>
                <a:spcPts val="5942"/>
              </a:lnSpc>
              <a:spcBef>
                <a:spcPct val="0"/>
              </a:spcBef>
            </a:pPr>
            <a:r>
              <a:rPr lang="en-US" sz="4870">
                <a:solidFill>
                  <a:srgbClr val="FFFFFF"/>
                </a:solidFill>
                <a:latin typeface="Montserrat Classic"/>
              </a:rPr>
              <a:t>Quicksort is a sorting algorithm that follows the Divide and Conquer paradigm. It was developed by Tony Hoare in 1960 and is widely used for its efficiency and performance. Quicksort operates by partitioning an array into smaller subarrays, sorting those subarrays independently, and then combining them to achieve the final sorted array.</a:t>
            </a:r>
          </a:p>
        </p:txBody>
      </p:sp>
      <p:sp>
        <p:nvSpPr>
          <p:cNvPr id="4" name="TextBox 4"/>
          <p:cNvSpPr txBox="1"/>
          <p:nvPr/>
        </p:nvSpPr>
        <p:spPr>
          <a:xfrm>
            <a:off x="4443260" y="207808"/>
            <a:ext cx="8946052" cy="1114996"/>
          </a:xfrm>
          <a:prstGeom prst="rect">
            <a:avLst/>
          </a:prstGeom>
        </p:spPr>
        <p:txBody>
          <a:bodyPr lIns="0" tIns="0" rIns="0" bIns="0" rtlCol="0" anchor="t">
            <a:spAutoFit/>
          </a:bodyPr>
          <a:lstStyle/>
          <a:p>
            <a:pPr algn="ctr">
              <a:lnSpc>
                <a:spcPts val="8875"/>
              </a:lnSpc>
              <a:spcBef>
                <a:spcPct val="0"/>
              </a:spcBef>
            </a:pPr>
            <a:r>
              <a:rPr lang="en-US" sz="7275">
                <a:solidFill>
                  <a:srgbClr val="F69E22"/>
                </a:solidFill>
                <a:latin typeface="Montserrat Classic"/>
              </a:rPr>
              <a:t>What is quicksort?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grpSp>
        <p:nvGrpSpPr>
          <p:cNvPr id="2" name="Group 2"/>
          <p:cNvGrpSpPr/>
          <p:nvPr/>
        </p:nvGrpSpPr>
        <p:grpSpPr>
          <a:xfrm>
            <a:off x="111702" y="28222"/>
            <a:ext cx="12286546" cy="1543050"/>
            <a:chOff x="0" y="0"/>
            <a:chExt cx="3235963" cy="406400"/>
          </a:xfrm>
        </p:grpSpPr>
        <p:sp>
          <p:nvSpPr>
            <p:cNvPr id="3" name="Freeform 3"/>
            <p:cNvSpPr/>
            <p:nvPr/>
          </p:nvSpPr>
          <p:spPr>
            <a:xfrm>
              <a:off x="0" y="0"/>
              <a:ext cx="3235963" cy="406400"/>
            </a:xfrm>
            <a:custGeom>
              <a:avLst/>
              <a:gdLst/>
              <a:ahLst/>
              <a:cxnLst/>
              <a:rect l="l" t="t" r="r" b="b"/>
              <a:pathLst>
                <a:path w="3235963" h="406400">
                  <a:moveTo>
                    <a:pt x="3032763" y="0"/>
                  </a:moveTo>
                  <a:lnTo>
                    <a:pt x="0" y="0"/>
                  </a:lnTo>
                  <a:lnTo>
                    <a:pt x="0" y="406400"/>
                  </a:lnTo>
                  <a:lnTo>
                    <a:pt x="3032763" y="406400"/>
                  </a:lnTo>
                  <a:lnTo>
                    <a:pt x="3235963" y="203200"/>
                  </a:lnTo>
                  <a:lnTo>
                    <a:pt x="3032763" y="0"/>
                  </a:lnTo>
                  <a:close/>
                </a:path>
              </a:pathLst>
            </a:custGeom>
            <a:solidFill>
              <a:srgbClr val="F69E22"/>
            </a:solidFill>
          </p:spPr>
        </p:sp>
        <p:sp>
          <p:nvSpPr>
            <p:cNvPr id="4" name="TextBox 4"/>
            <p:cNvSpPr txBox="1"/>
            <p:nvPr/>
          </p:nvSpPr>
          <p:spPr>
            <a:xfrm>
              <a:off x="0" y="0"/>
              <a:ext cx="3121663" cy="406400"/>
            </a:xfrm>
            <a:prstGeom prst="rect">
              <a:avLst/>
            </a:prstGeom>
          </p:spPr>
          <p:txBody>
            <a:bodyPr lIns="50800" tIns="50800" rIns="50800" bIns="50800" rtlCol="0" anchor="ctr"/>
            <a:lstStyle/>
            <a:p>
              <a:pPr algn="ctr">
                <a:lnSpc>
                  <a:spcPts val="2440"/>
                </a:lnSpc>
              </a:pPr>
              <a:endParaRPr/>
            </a:p>
          </p:txBody>
        </p:sp>
      </p:grpSp>
      <p:sp>
        <p:nvSpPr>
          <p:cNvPr id="5" name="Freeform 5"/>
          <p:cNvSpPr/>
          <p:nvPr/>
        </p:nvSpPr>
        <p:spPr>
          <a:xfrm>
            <a:off x="3531154" y="3422214"/>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254975" y="3431612"/>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893065" y="3422214"/>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616886" y="3436247"/>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988354" y="3425363"/>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AutoShape 10"/>
          <p:cNvSpPr/>
          <p:nvPr/>
        </p:nvSpPr>
        <p:spPr>
          <a:xfrm>
            <a:off x="10350265" y="4106318"/>
            <a:ext cx="2217845" cy="71781"/>
          </a:xfrm>
          <a:prstGeom prst="line">
            <a:avLst/>
          </a:prstGeom>
          <a:ln w="38100" cap="flat">
            <a:solidFill>
              <a:srgbClr val="FFFFFF"/>
            </a:solidFill>
            <a:prstDash val="solid"/>
            <a:headEnd type="none" w="sm" len="sm"/>
            <a:tailEnd type="arrow" w="med" len="sm"/>
          </a:ln>
        </p:spPr>
      </p:sp>
      <p:sp>
        <p:nvSpPr>
          <p:cNvPr id="11" name="Freeform 11"/>
          <p:cNvSpPr/>
          <p:nvPr/>
        </p:nvSpPr>
        <p:spPr>
          <a:xfrm>
            <a:off x="12568110" y="3182044"/>
            <a:ext cx="2966121"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642871" y="1801677"/>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5004782" y="1801677"/>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366693"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7699488"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9061398" y="182013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2597152" y="1274035"/>
            <a:ext cx="2609509" cy="1752603"/>
          </a:xfrm>
          <a:custGeom>
            <a:avLst/>
            <a:gdLst/>
            <a:ahLst/>
            <a:cxnLst/>
            <a:rect l="l" t="t" r="r" b="b"/>
            <a:pathLst>
              <a:path w="2609509" h="1752603">
                <a:moveTo>
                  <a:pt x="0" y="0"/>
                </a:moveTo>
                <a:lnTo>
                  <a:pt x="2609509" y="0"/>
                </a:lnTo>
                <a:lnTo>
                  <a:pt x="2609509" y="1752603"/>
                </a:lnTo>
                <a:lnTo>
                  <a:pt x="0" y="1752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AutoShape 18"/>
          <p:cNvSpPr/>
          <p:nvPr/>
        </p:nvSpPr>
        <p:spPr>
          <a:xfrm flipV="1">
            <a:off x="10423309" y="2150336"/>
            <a:ext cx="2173843" cy="271653"/>
          </a:xfrm>
          <a:prstGeom prst="line">
            <a:avLst/>
          </a:prstGeom>
          <a:ln w="38100" cap="flat">
            <a:solidFill>
              <a:srgbClr val="FFFFFF"/>
            </a:solidFill>
            <a:prstDash val="solid"/>
            <a:headEnd type="none" w="sm" len="sm"/>
            <a:tailEnd type="arrow" w="med" len="sm"/>
          </a:ln>
        </p:spPr>
      </p:sp>
      <p:sp>
        <p:nvSpPr>
          <p:cNvPr id="19" name="Freeform 19"/>
          <p:cNvSpPr/>
          <p:nvPr/>
        </p:nvSpPr>
        <p:spPr>
          <a:xfrm>
            <a:off x="12597152" y="6240123"/>
            <a:ext cx="2551425" cy="2388772"/>
          </a:xfrm>
          <a:custGeom>
            <a:avLst/>
            <a:gdLst/>
            <a:ahLst/>
            <a:cxnLst/>
            <a:rect l="l" t="t" r="r" b="b"/>
            <a:pathLst>
              <a:path w="2551425" h="2388772">
                <a:moveTo>
                  <a:pt x="0" y="0"/>
                </a:moveTo>
                <a:lnTo>
                  <a:pt x="2551425" y="0"/>
                </a:lnTo>
                <a:lnTo>
                  <a:pt x="2551425" y="2388772"/>
                </a:lnTo>
                <a:lnTo>
                  <a:pt x="0" y="2388772"/>
                </a:lnTo>
                <a:lnTo>
                  <a:pt x="0" y="0"/>
                </a:lnTo>
                <a:close/>
              </a:path>
            </a:pathLst>
          </a:custGeom>
          <a:blipFill>
            <a:blip r:embed="rId8"/>
            <a:stretch>
              <a:fillRect/>
            </a:stretch>
          </a:blipFill>
        </p:spPr>
      </p:sp>
      <p:grpSp>
        <p:nvGrpSpPr>
          <p:cNvPr id="20" name="Group 20"/>
          <p:cNvGrpSpPr/>
          <p:nvPr/>
        </p:nvGrpSpPr>
        <p:grpSpPr>
          <a:xfrm>
            <a:off x="411911" y="5766920"/>
            <a:ext cx="1233578" cy="1175754"/>
            <a:chOff x="0" y="0"/>
            <a:chExt cx="812800" cy="774700"/>
          </a:xfrm>
        </p:grpSpPr>
        <p:sp>
          <p:nvSpPr>
            <p:cNvPr id="21" name="Freeform 2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D58400"/>
            </a:solidFill>
          </p:spPr>
        </p:sp>
        <p:sp>
          <p:nvSpPr>
            <p:cNvPr id="22" name="TextBox 22"/>
            <p:cNvSpPr txBox="1"/>
            <p:nvPr/>
          </p:nvSpPr>
          <p:spPr>
            <a:xfrm>
              <a:off x="228600" y="266700"/>
              <a:ext cx="355600" cy="342900"/>
            </a:xfrm>
            <a:prstGeom prst="rect">
              <a:avLst/>
            </a:prstGeom>
          </p:spPr>
          <p:txBody>
            <a:bodyPr lIns="50800" tIns="50800" rIns="50800" bIns="50800" rtlCol="0" anchor="ctr"/>
            <a:lstStyle/>
            <a:p>
              <a:pPr algn="ctr">
                <a:lnSpc>
                  <a:spcPts val="2440"/>
                </a:lnSpc>
              </a:pPr>
              <a:endParaRPr/>
            </a:p>
          </p:txBody>
        </p:sp>
      </p:grpSp>
      <p:sp>
        <p:nvSpPr>
          <p:cNvPr id="23" name="Freeform 23"/>
          <p:cNvSpPr/>
          <p:nvPr/>
        </p:nvSpPr>
        <p:spPr>
          <a:xfrm>
            <a:off x="2047327" y="5384199"/>
            <a:ext cx="3748001" cy="2517238"/>
          </a:xfrm>
          <a:custGeom>
            <a:avLst/>
            <a:gdLst/>
            <a:ahLst/>
            <a:cxnLst/>
            <a:rect l="l" t="t" r="r" b="b"/>
            <a:pathLst>
              <a:path w="3748001" h="2517238">
                <a:moveTo>
                  <a:pt x="0" y="0"/>
                </a:moveTo>
                <a:lnTo>
                  <a:pt x="3748000" y="0"/>
                </a:lnTo>
                <a:lnTo>
                  <a:pt x="3748000" y="2517239"/>
                </a:lnTo>
                <a:lnTo>
                  <a:pt x="0" y="25172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673638" y="1580797"/>
            <a:ext cx="697836" cy="697836"/>
          </a:xfrm>
          <a:custGeom>
            <a:avLst/>
            <a:gdLst/>
            <a:ahLst/>
            <a:cxnLst/>
            <a:rect l="l" t="t" r="r" b="b"/>
            <a:pathLst>
              <a:path w="697836" h="697836">
                <a:moveTo>
                  <a:pt x="0" y="0"/>
                </a:moveTo>
                <a:lnTo>
                  <a:pt x="697836" y="0"/>
                </a:lnTo>
                <a:lnTo>
                  <a:pt x="697836" y="697837"/>
                </a:lnTo>
                <a:lnTo>
                  <a:pt x="0" y="697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2103340" y="1801677"/>
            <a:ext cx="727479" cy="727479"/>
          </a:xfrm>
          <a:custGeom>
            <a:avLst/>
            <a:gdLst/>
            <a:ahLst/>
            <a:cxnLst/>
            <a:rect l="l" t="t" r="r" b="b"/>
            <a:pathLst>
              <a:path w="727479" h="727479">
                <a:moveTo>
                  <a:pt x="0" y="0"/>
                </a:moveTo>
                <a:lnTo>
                  <a:pt x="727479" y="0"/>
                </a:lnTo>
                <a:lnTo>
                  <a:pt x="727479" y="727478"/>
                </a:lnTo>
                <a:lnTo>
                  <a:pt x="0" y="7274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AutoShape 26"/>
          <p:cNvSpPr/>
          <p:nvPr/>
        </p:nvSpPr>
        <p:spPr>
          <a:xfrm flipV="1">
            <a:off x="2830819" y="2101397"/>
            <a:ext cx="700335" cy="0"/>
          </a:xfrm>
          <a:prstGeom prst="line">
            <a:avLst/>
          </a:prstGeom>
          <a:ln w="38100" cap="flat">
            <a:solidFill>
              <a:srgbClr val="FFFFFF"/>
            </a:solidFill>
            <a:prstDash val="solid"/>
            <a:headEnd type="none" w="sm" len="sm"/>
            <a:tailEnd type="arrow" w="med" len="sm"/>
          </a:ln>
        </p:spPr>
      </p:sp>
      <p:sp>
        <p:nvSpPr>
          <p:cNvPr id="27" name="AutoShape 27"/>
          <p:cNvSpPr/>
          <p:nvPr/>
        </p:nvSpPr>
        <p:spPr>
          <a:xfrm flipV="1">
            <a:off x="10350265" y="1929715"/>
            <a:ext cx="323373" cy="216651"/>
          </a:xfrm>
          <a:prstGeom prst="line">
            <a:avLst/>
          </a:prstGeom>
          <a:ln w="38100" cap="flat">
            <a:solidFill>
              <a:srgbClr val="FFFFFF"/>
            </a:solidFill>
            <a:prstDash val="solid"/>
            <a:headEnd type="none" w="sm" len="sm"/>
            <a:tailEnd type="arrow" w="med" len="sm"/>
          </a:ln>
        </p:spPr>
      </p:sp>
      <p:sp>
        <p:nvSpPr>
          <p:cNvPr id="28" name="Freeform 28"/>
          <p:cNvSpPr/>
          <p:nvPr/>
        </p:nvSpPr>
        <p:spPr>
          <a:xfrm>
            <a:off x="5897048" y="5102958"/>
            <a:ext cx="5474427" cy="3676743"/>
          </a:xfrm>
          <a:custGeom>
            <a:avLst/>
            <a:gdLst/>
            <a:ahLst/>
            <a:cxnLst/>
            <a:rect l="l" t="t" r="r" b="b"/>
            <a:pathLst>
              <a:path w="5474427" h="3676743">
                <a:moveTo>
                  <a:pt x="0" y="0"/>
                </a:moveTo>
                <a:lnTo>
                  <a:pt x="5474426" y="0"/>
                </a:lnTo>
                <a:lnTo>
                  <a:pt x="5474426" y="3676743"/>
                </a:lnTo>
                <a:lnTo>
                  <a:pt x="0" y="36767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0" y="401069"/>
            <a:ext cx="11371474" cy="627631"/>
          </a:xfrm>
          <a:prstGeom prst="rect">
            <a:avLst/>
          </a:prstGeom>
        </p:spPr>
        <p:txBody>
          <a:bodyPr lIns="0" tIns="0" rIns="0" bIns="0" rtlCol="0" anchor="t">
            <a:spAutoFit/>
          </a:bodyPr>
          <a:lstStyle/>
          <a:p>
            <a:pPr algn="ctr">
              <a:lnSpc>
                <a:spcPts val="5064"/>
              </a:lnSpc>
              <a:spcBef>
                <a:spcPct val="0"/>
              </a:spcBef>
            </a:pPr>
            <a:r>
              <a:rPr lang="en-US" sz="4151">
                <a:solidFill>
                  <a:srgbClr val="FFFFFF"/>
                </a:solidFill>
                <a:latin typeface="Montserrat"/>
              </a:rPr>
              <a:t>Example of quicksort implementation:</a:t>
            </a:r>
          </a:p>
        </p:txBody>
      </p:sp>
      <p:sp>
        <p:nvSpPr>
          <p:cNvPr id="30" name="TextBox 30"/>
          <p:cNvSpPr txBox="1"/>
          <p:nvPr/>
        </p:nvSpPr>
        <p:spPr>
          <a:xfrm>
            <a:off x="4071437" y="3798560"/>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31" name="TextBox 31"/>
          <p:cNvSpPr txBox="1"/>
          <p:nvPr/>
        </p:nvSpPr>
        <p:spPr>
          <a:xfrm>
            <a:off x="5493385" y="3751697"/>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32" name="TextBox 32"/>
          <p:cNvSpPr txBox="1"/>
          <p:nvPr/>
        </p:nvSpPr>
        <p:spPr>
          <a:xfrm>
            <a:off x="6803414" y="3826627"/>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69E22"/>
                </a:solidFill>
                <a:latin typeface="Montserrat"/>
              </a:rPr>
              <a:t>3</a:t>
            </a:r>
          </a:p>
        </p:txBody>
      </p:sp>
      <p:sp>
        <p:nvSpPr>
          <p:cNvPr id="33" name="TextBox 33"/>
          <p:cNvSpPr txBox="1"/>
          <p:nvPr/>
        </p:nvSpPr>
        <p:spPr>
          <a:xfrm>
            <a:off x="8281859" y="3742426"/>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34" name="TextBox 34"/>
          <p:cNvSpPr txBox="1"/>
          <p:nvPr/>
        </p:nvSpPr>
        <p:spPr>
          <a:xfrm>
            <a:off x="9488507" y="3836152"/>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35" name="TextBox 35"/>
          <p:cNvSpPr txBox="1"/>
          <p:nvPr/>
        </p:nvSpPr>
        <p:spPr>
          <a:xfrm>
            <a:off x="12736542" y="3909595"/>
            <a:ext cx="2629257" cy="393446"/>
          </a:xfrm>
          <a:prstGeom prst="rect">
            <a:avLst/>
          </a:prstGeom>
        </p:spPr>
        <p:txBody>
          <a:bodyPr lIns="0" tIns="0" rIns="0" bIns="0" rtlCol="0" anchor="t">
            <a:spAutoFit/>
          </a:bodyPr>
          <a:lstStyle/>
          <a:p>
            <a:pPr algn="ctr">
              <a:lnSpc>
                <a:spcPts val="3171"/>
              </a:lnSpc>
              <a:spcBef>
                <a:spcPct val="0"/>
              </a:spcBef>
            </a:pPr>
            <a:r>
              <a:rPr lang="en-US" sz="2599">
                <a:solidFill>
                  <a:srgbClr val="FFFFFF"/>
                </a:solidFill>
                <a:latin typeface="Montserrat"/>
              </a:rPr>
              <a:t>array not sorted</a:t>
            </a:r>
          </a:p>
        </p:txBody>
      </p:sp>
      <p:sp>
        <p:nvSpPr>
          <p:cNvPr id="36" name="TextBox 36"/>
          <p:cNvSpPr txBox="1"/>
          <p:nvPr/>
        </p:nvSpPr>
        <p:spPr>
          <a:xfrm>
            <a:off x="4193000" y="2191843"/>
            <a:ext cx="319564"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0</a:t>
            </a:r>
          </a:p>
        </p:txBody>
      </p:sp>
      <p:sp>
        <p:nvSpPr>
          <p:cNvPr id="37" name="TextBox 37"/>
          <p:cNvSpPr txBox="1"/>
          <p:nvPr/>
        </p:nvSpPr>
        <p:spPr>
          <a:xfrm>
            <a:off x="5603167" y="2332772"/>
            <a:ext cx="165140"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1</a:t>
            </a:r>
          </a:p>
        </p:txBody>
      </p:sp>
      <p:sp>
        <p:nvSpPr>
          <p:cNvPr id="38" name="TextBox 38"/>
          <p:cNvSpPr txBox="1"/>
          <p:nvPr/>
        </p:nvSpPr>
        <p:spPr>
          <a:xfrm>
            <a:off x="6984510" y="2276044"/>
            <a:ext cx="97159" cy="580898"/>
          </a:xfrm>
          <a:prstGeom prst="rect">
            <a:avLst/>
          </a:prstGeom>
        </p:spPr>
        <p:txBody>
          <a:bodyPr lIns="0" tIns="0" rIns="0" bIns="0" rtlCol="0" anchor="t">
            <a:spAutoFit/>
          </a:bodyPr>
          <a:lstStyle/>
          <a:p>
            <a:pPr algn="ctr">
              <a:lnSpc>
                <a:spcPts val="4635"/>
              </a:lnSpc>
              <a:spcBef>
                <a:spcPct val="0"/>
              </a:spcBef>
            </a:pPr>
            <a:r>
              <a:rPr lang="en-US" sz="3799">
                <a:solidFill>
                  <a:srgbClr val="F69E22"/>
                </a:solidFill>
                <a:latin typeface="Montserrat"/>
              </a:rPr>
              <a:t>2</a:t>
            </a:r>
          </a:p>
        </p:txBody>
      </p:sp>
      <p:sp>
        <p:nvSpPr>
          <p:cNvPr id="39" name="TextBox 39"/>
          <p:cNvSpPr txBox="1"/>
          <p:nvPr/>
        </p:nvSpPr>
        <p:spPr>
          <a:xfrm>
            <a:off x="8328678" y="2276044"/>
            <a:ext cx="91797" cy="496697"/>
          </a:xfrm>
          <a:prstGeom prst="rect">
            <a:avLst/>
          </a:prstGeom>
        </p:spPr>
        <p:txBody>
          <a:bodyPr lIns="0" tIns="0" rIns="0" bIns="0" rtlCol="0" anchor="t">
            <a:spAutoFit/>
          </a:bodyPr>
          <a:lstStyle/>
          <a:p>
            <a:pPr algn="ctr">
              <a:lnSpc>
                <a:spcPts val="3903"/>
              </a:lnSpc>
              <a:spcBef>
                <a:spcPct val="0"/>
              </a:spcBef>
            </a:pPr>
            <a:r>
              <a:rPr lang="en-US" sz="3199">
                <a:solidFill>
                  <a:srgbClr val="FFFFFF"/>
                </a:solidFill>
                <a:latin typeface="Montserrat"/>
              </a:rPr>
              <a:t>3</a:t>
            </a:r>
          </a:p>
        </p:txBody>
      </p:sp>
      <p:sp>
        <p:nvSpPr>
          <p:cNvPr id="40" name="TextBox 40"/>
          <p:cNvSpPr txBox="1"/>
          <p:nvPr/>
        </p:nvSpPr>
        <p:spPr>
          <a:xfrm>
            <a:off x="9664839" y="2402940"/>
            <a:ext cx="235029" cy="421513"/>
          </a:xfrm>
          <a:prstGeom prst="rect">
            <a:avLst/>
          </a:prstGeom>
        </p:spPr>
        <p:txBody>
          <a:bodyPr lIns="0" tIns="0" rIns="0" bIns="0" rtlCol="0" anchor="t">
            <a:spAutoFit/>
          </a:bodyPr>
          <a:lstStyle/>
          <a:p>
            <a:pPr algn="ctr">
              <a:lnSpc>
                <a:spcPts val="3415"/>
              </a:lnSpc>
              <a:spcBef>
                <a:spcPct val="0"/>
              </a:spcBef>
            </a:pPr>
            <a:r>
              <a:rPr lang="en-US" sz="2799">
                <a:solidFill>
                  <a:srgbClr val="FFFFFF"/>
                </a:solidFill>
                <a:latin typeface="Montserrat"/>
              </a:rPr>
              <a:t>4</a:t>
            </a:r>
          </a:p>
        </p:txBody>
      </p:sp>
      <p:sp>
        <p:nvSpPr>
          <p:cNvPr id="41" name="TextBox 41"/>
          <p:cNvSpPr txBox="1"/>
          <p:nvPr/>
        </p:nvSpPr>
        <p:spPr>
          <a:xfrm>
            <a:off x="13241535" y="1878683"/>
            <a:ext cx="1262658"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index</a:t>
            </a:r>
          </a:p>
        </p:txBody>
      </p:sp>
      <p:sp>
        <p:nvSpPr>
          <p:cNvPr id="42" name="TextBox 42"/>
          <p:cNvSpPr txBox="1"/>
          <p:nvPr/>
        </p:nvSpPr>
        <p:spPr>
          <a:xfrm>
            <a:off x="1937737" y="6012849"/>
            <a:ext cx="3748001"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M=s+e/2</a:t>
            </a:r>
          </a:p>
        </p:txBody>
      </p:sp>
      <p:sp>
        <p:nvSpPr>
          <p:cNvPr id="43" name="TextBox 43"/>
          <p:cNvSpPr txBox="1"/>
          <p:nvPr/>
        </p:nvSpPr>
        <p:spPr>
          <a:xfrm>
            <a:off x="2416631" y="1978914"/>
            <a:ext cx="124301" cy="299720"/>
          </a:xfrm>
          <a:prstGeom prst="rect">
            <a:avLst/>
          </a:prstGeom>
        </p:spPr>
        <p:txBody>
          <a:bodyPr lIns="0" tIns="0" rIns="0" bIns="0" rtlCol="0" anchor="t">
            <a:spAutoFit/>
          </a:bodyPr>
          <a:lstStyle/>
          <a:p>
            <a:pPr algn="ctr">
              <a:lnSpc>
                <a:spcPts val="2440"/>
              </a:lnSpc>
              <a:spcBef>
                <a:spcPct val="0"/>
              </a:spcBef>
            </a:pPr>
            <a:r>
              <a:rPr lang="en-US" sz="2000">
                <a:solidFill>
                  <a:srgbClr val="F40C00"/>
                </a:solidFill>
                <a:latin typeface="Montserrat"/>
              </a:rPr>
              <a:t>s</a:t>
            </a:r>
          </a:p>
        </p:txBody>
      </p:sp>
      <p:sp>
        <p:nvSpPr>
          <p:cNvPr id="44" name="TextBox 44"/>
          <p:cNvSpPr txBox="1"/>
          <p:nvPr/>
        </p:nvSpPr>
        <p:spPr>
          <a:xfrm>
            <a:off x="11022556" y="1801677"/>
            <a:ext cx="124301" cy="299720"/>
          </a:xfrm>
          <a:prstGeom prst="rect">
            <a:avLst/>
          </a:prstGeom>
        </p:spPr>
        <p:txBody>
          <a:bodyPr lIns="0" tIns="0" rIns="0" bIns="0" rtlCol="0" anchor="t">
            <a:spAutoFit/>
          </a:bodyPr>
          <a:lstStyle/>
          <a:p>
            <a:pPr algn="ctr">
              <a:lnSpc>
                <a:spcPts val="2440"/>
              </a:lnSpc>
              <a:spcBef>
                <a:spcPct val="0"/>
              </a:spcBef>
            </a:pPr>
            <a:r>
              <a:rPr lang="en-US" sz="2000">
                <a:solidFill>
                  <a:srgbClr val="F40C00"/>
                </a:solidFill>
                <a:latin typeface="Montserrat"/>
              </a:rPr>
              <a:t>e</a:t>
            </a:r>
          </a:p>
        </p:txBody>
      </p:sp>
      <p:sp>
        <p:nvSpPr>
          <p:cNvPr id="45" name="TextBox 45"/>
          <p:cNvSpPr txBox="1"/>
          <p:nvPr/>
        </p:nvSpPr>
        <p:spPr>
          <a:xfrm>
            <a:off x="6016162" y="6633294"/>
            <a:ext cx="5355312" cy="576227"/>
          </a:xfrm>
          <a:prstGeom prst="rect">
            <a:avLst/>
          </a:prstGeom>
        </p:spPr>
        <p:txBody>
          <a:bodyPr lIns="0" tIns="0" rIns="0" bIns="0" rtlCol="0" anchor="t">
            <a:spAutoFit/>
          </a:bodyPr>
          <a:lstStyle/>
          <a:p>
            <a:pPr algn="ctr">
              <a:lnSpc>
                <a:spcPts val="2304"/>
              </a:lnSpc>
              <a:spcBef>
                <a:spcPct val="0"/>
              </a:spcBef>
            </a:pPr>
            <a:r>
              <a:rPr lang="en-US" sz="1889">
                <a:solidFill>
                  <a:srgbClr val="FFFFFF"/>
                </a:solidFill>
                <a:latin typeface="Montserrat"/>
              </a:rPr>
              <a:t>In this example, the center number equals 2,</a:t>
            </a:r>
          </a:p>
          <a:p>
            <a:pPr algn="ctr">
              <a:lnSpc>
                <a:spcPts val="2304"/>
              </a:lnSpc>
              <a:spcBef>
                <a:spcPct val="0"/>
              </a:spcBef>
            </a:pPr>
            <a:r>
              <a:rPr lang="en-US" sz="1889">
                <a:solidFill>
                  <a:srgbClr val="FFFFFF"/>
                </a:solidFill>
                <a:latin typeface="Montserrat"/>
              </a:rPr>
              <a:t> so the pivot number = 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3531154" y="3422214"/>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54975" y="3431612"/>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893065" y="3422214"/>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16886" y="3436247"/>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988354" y="3425363"/>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350265" y="4106318"/>
            <a:ext cx="2217845" cy="71781"/>
          </a:xfrm>
          <a:prstGeom prst="line">
            <a:avLst/>
          </a:prstGeom>
          <a:ln w="38100" cap="flat">
            <a:solidFill>
              <a:srgbClr val="FFFFFF"/>
            </a:solidFill>
            <a:prstDash val="solid"/>
            <a:headEnd type="none" w="sm" len="sm"/>
            <a:tailEnd type="arrow" w="med" len="sm"/>
          </a:ln>
        </p:spPr>
      </p:sp>
      <p:sp>
        <p:nvSpPr>
          <p:cNvPr id="8" name="Freeform 8"/>
          <p:cNvSpPr/>
          <p:nvPr/>
        </p:nvSpPr>
        <p:spPr>
          <a:xfrm>
            <a:off x="12568110" y="3182044"/>
            <a:ext cx="2966121"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618584" y="1777988"/>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5004782" y="1801677"/>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366693"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7699488"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061398" y="182013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2599514" y="1273441"/>
            <a:ext cx="2609509" cy="1752603"/>
          </a:xfrm>
          <a:custGeom>
            <a:avLst/>
            <a:gdLst/>
            <a:ahLst/>
            <a:cxnLst/>
            <a:rect l="l" t="t" r="r" b="b"/>
            <a:pathLst>
              <a:path w="2609509" h="1752603">
                <a:moveTo>
                  <a:pt x="0" y="0"/>
                </a:moveTo>
                <a:lnTo>
                  <a:pt x="2609509" y="0"/>
                </a:lnTo>
                <a:lnTo>
                  <a:pt x="2609509" y="1752603"/>
                </a:lnTo>
                <a:lnTo>
                  <a:pt x="0" y="1752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AutoShape 15"/>
          <p:cNvSpPr/>
          <p:nvPr/>
        </p:nvSpPr>
        <p:spPr>
          <a:xfrm flipV="1">
            <a:off x="10425671" y="2149743"/>
            <a:ext cx="2173843" cy="271653"/>
          </a:xfrm>
          <a:prstGeom prst="line">
            <a:avLst/>
          </a:prstGeom>
          <a:ln w="38100" cap="flat">
            <a:solidFill>
              <a:srgbClr val="FFFFFF"/>
            </a:solidFill>
            <a:prstDash val="solid"/>
            <a:headEnd type="none" w="sm" len="sm"/>
            <a:tailEnd type="arrow" w="med" len="sm"/>
          </a:ln>
        </p:spPr>
      </p:sp>
      <p:sp>
        <p:nvSpPr>
          <p:cNvPr id="16" name="Freeform 16"/>
          <p:cNvSpPr/>
          <p:nvPr/>
        </p:nvSpPr>
        <p:spPr>
          <a:xfrm>
            <a:off x="11575834" y="3026044"/>
            <a:ext cx="697836" cy="697836"/>
          </a:xfrm>
          <a:custGeom>
            <a:avLst/>
            <a:gdLst/>
            <a:ahLst/>
            <a:cxnLst/>
            <a:rect l="l" t="t" r="r" b="b"/>
            <a:pathLst>
              <a:path w="697836" h="697836">
                <a:moveTo>
                  <a:pt x="0" y="0"/>
                </a:moveTo>
                <a:lnTo>
                  <a:pt x="697836" y="0"/>
                </a:lnTo>
                <a:lnTo>
                  <a:pt x="697836" y="697837"/>
                </a:lnTo>
                <a:lnTo>
                  <a:pt x="0" y="697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38392" y="3182044"/>
            <a:ext cx="727479" cy="727479"/>
          </a:xfrm>
          <a:custGeom>
            <a:avLst/>
            <a:gdLst/>
            <a:ahLst/>
            <a:cxnLst/>
            <a:rect l="l" t="t" r="r" b="b"/>
            <a:pathLst>
              <a:path w="727479" h="727479">
                <a:moveTo>
                  <a:pt x="0" y="0"/>
                </a:moveTo>
                <a:lnTo>
                  <a:pt x="727478" y="0"/>
                </a:lnTo>
                <a:lnTo>
                  <a:pt x="727478" y="727478"/>
                </a:lnTo>
                <a:lnTo>
                  <a:pt x="0" y="7274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0" y="-6111"/>
            <a:ext cx="9144000" cy="1236288"/>
            <a:chOff x="0" y="0"/>
            <a:chExt cx="2408296" cy="325607"/>
          </a:xfrm>
        </p:grpSpPr>
        <p:sp>
          <p:nvSpPr>
            <p:cNvPr id="19" name="Freeform 19"/>
            <p:cNvSpPr/>
            <p:nvPr/>
          </p:nvSpPr>
          <p:spPr>
            <a:xfrm>
              <a:off x="0" y="0"/>
              <a:ext cx="2408296" cy="325607"/>
            </a:xfrm>
            <a:custGeom>
              <a:avLst/>
              <a:gdLst/>
              <a:ahLst/>
              <a:cxnLst/>
              <a:rect l="l" t="t" r="r" b="b"/>
              <a:pathLst>
                <a:path w="2408296" h="325607">
                  <a:moveTo>
                    <a:pt x="2205096" y="0"/>
                  </a:moveTo>
                  <a:lnTo>
                    <a:pt x="0" y="0"/>
                  </a:lnTo>
                  <a:lnTo>
                    <a:pt x="0" y="325607"/>
                  </a:lnTo>
                  <a:lnTo>
                    <a:pt x="2205096" y="325607"/>
                  </a:lnTo>
                  <a:lnTo>
                    <a:pt x="2408296" y="162803"/>
                  </a:lnTo>
                  <a:lnTo>
                    <a:pt x="2205096" y="0"/>
                  </a:lnTo>
                  <a:close/>
                </a:path>
              </a:pathLst>
            </a:custGeom>
            <a:solidFill>
              <a:srgbClr val="F69E22"/>
            </a:solidFill>
          </p:spPr>
        </p:sp>
        <p:sp>
          <p:nvSpPr>
            <p:cNvPr id="20" name="TextBox 20"/>
            <p:cNvSpPr txBox="1"/>
            <p:nvPr/>
          </p:nvSpPr>
          <p:spPr>
            <a:xfrm>
              <a:off x="0" y="0"/>
              <a:ext cx="2293996" cy="325607"/>
            </a:xfrm>
            <a:prstGeom prst="rect">
              <a:avLst/>
            </a:prstGeom>
          </p:spPr>
          <p:txBody>
            <a:bodyPr lIns="50800" tIns="50800" rIns="50800" bIns="50800" rtlCol="0" anchor="ctr"/>
            <a:lstStyle/>
            <a:p>
              <a:pPr algn="ctr">
                <a:lnSpc>
                  <a:spcPts val="2440"/>
                </a:lnSpc>
              </a:pPr>
              <a:endParaRPr/>
            </a:p>
          </p:txBody>
        </p:sp>
      </p:grpSp>
      <p:sp>
        <p:nvSpPr>
          <p:cNvPr id="21" name="Freeform 21"/>
          <p:cNvSpPr/>
          <p:nvPr/>
        </p:nvSpPr>
        <p:spPr>
          <a:xfrm>
            <a:off x="9218913" y="441131"/>
            <a:ext cx="1131352" cy="1131352"/>
          </a:xfrm>
          <a:custGeom>
            <a:avLst/>
            <a:gdLst/>
            <a:ahLst/>
            <a:cxnLst/>
            <a:rect l="l" t="t" r="r" b="b"/>
            <a:pathLst>
              <a:path w="1131352" h="1131352">
                <a:moveTo>
                  <a:pt x="0" y="0"/>
                </a:moveTo>
                <a:lnTo>
                  <a:pt x="1131352" y="0"/>
                </a:lnTo>
                <a:lnTo>
                  <a:pt x="1131352" y="1131352"/>
                </a:lnTo>
                <a:lnTo>
                  <a:pt x="0" y="1131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6387492" y="5388708"/>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AutoShape 23"/>
          <p:cNvSpPr/>
          <p:nvPr/>
        </p:nvSpPr>
        <p:spPr>
          <a:xfrm flipV="1">
            <a:off x="7047648" y="1006807"/>
            <a:ext cx="2171265" cy="813326"/>
          </a:xfrm>
          <a:prstGeom prst="line">
            <a:avLst/>
          </a:prstGeom>
          <a:ln w="38100" cap="flat">
            <a:solidFill>
              <a:srgbClr val="FFFFFF"/>
            </a:solidFill>
            <a:prstDash val="solid"/>
            <a:headEnd type="none" w="sm" len="sm"/>
            <a:tailEnd type="arrow" w="med" len="sm"/>
          </a:ln>
        </p:spPr>
      </p:sp>
      <p:sp>
        <p:nvSpPr>
          <p:cNvPr id="24" name="AutoShape 24"/>
          <p:cNvSpPr/>
          <p:nvPr/>
        </p:nvSpPr>
        <p:spPr>
          <a:xfrm flipH="1" flipV="1">
            <a:off x="6935931" y="4793522"/>
            <a:ext cx="132517" cy="595186"/>
          </a:xfrm>
          <a:prstGeom prst="line">
            <a:avLst/>
          </a:prstGeom>
          <a:ln w="38100" cap="flat">
            <a:solidFill>
              <a:srgbClr val="FFFFFF"/>
            </a:solidFill>
            <a:prstDash val="solid"/>
            <a:headEnd type="none" w="sm" len="sm"/>
            <a:tailEnd type="arrow" w="med" len="sm"/>
          </a:ln>
        </p:spPr>
      </p:sp>
      <p:sp>
        <p:nvSpPr>
          <p:cNvPr id="25" name="AutoShape 25"/>
          <p:cNvSpPr/>
          <p:nvPr/>
        </p:nvSpPr>
        <p:spPr>
          <a:xfrm>
            <a:off x="2765870" y="3545783"/>
            <a:ext cx="765284" cy="557386"/>
          </a:xfrm>
          <a:prstGeom prst="line">
            <a:avLst/>
          </a:prstGeom>
          <a:ln w="38100" cap="flat">
            <a:solidFill>
              <a:srgbClr val="FFFFFF"/>
            </a:solidFill>
            <a:prstDash val="solid"/>
            <a:headEnd type="none" w="sm" len="sm"/>
            <a:tailEnd type="arrow" w="med" len="sm"/>
          </a:ln>
        </p:spPr>
      </p:sp>
      <p:sp>
        <p:nvSpPr>
          <p:cNvPr id="26" name="AutoShape 26"/>
          <p:cNvSpPr/>
          <p:nvPr/>
        </p:nvSpPr>
        <p:spPr>
          <a:xfrm flipV="1">
            <a:off x="10350265" y="3374963"/>
            <a:ext cx="1225569" cy="329868"/>
          </a:xfrm>
          <a:prstGeom prst="line">
            <a:avLst/>
          </a:prstGeom>
          <a:ln w="38100" cap="flat">
            <a:solidFill>
              <a:srgbClr val="FFFFFF"/>
            </a:solidFill>
            <a:prstDash val="solid"/>
            <a:headEnd type="none" w="sm" len="sm"/>
            <a:tailEnd type="arrow" w="med" len="sm"/>
          </a:ln>
        </p:spPr>
      </p:sp>
      <p:sp>
        <p:nvSpPr>
          <p:cNvPr id="27" name="AutoShape 27"/>
          <p:cNvSpPr/>
          <p:nvPr/>
        </p:nvSpPr>
        <p:spPr>
          <a:xfrm flipV="1">
            <a:off x="2064746" y="3909522"/>
            <a:ext cx="337385" cy="1479185"/>
          </a:xfrm>
          <a:prstGeom prst="line">
            <a:avLst/>
          </a:prstGeom>
          <a:ln w="38100" cap="flat">
            <a:solidFill>
              <a:srgbClr val="FFFFFF"/>
            </a:solidFill>
            <a:prstDash val="solid"/>
            <a:headEnd type="none" w="sm" len="sm"/>
            <a:tailEnd type="arrow" w="med" len="sm"/>
          </a:ln>
        </p:spPr>
      </p:sp>
      <p:sp>
        <p:nvSpPr>
          <p:cNvPr id="28" name="Freeform 28"/>
          <p:cNvSpPr/>
          <p:nvPr/>
        </p:nvSpPr>
        <p:spPr>
          <a:xfrm>
            <a:off x="510907" y="5388708"/>
            <a:ext cx="3107677" cy="2087183"/>
          </a:xfrm>
          <a:custGeom>
            <a:avLst/>
            <a:gdLst/>
            <a:ahLst/>
            <a:cxnLst/>
            <a:rect l="l" t="t" r="r" b="b"/>
            <a:pathLst>
              <a:path w="3107677" h="2087183">
                <a:moveTo>
                  <a:pt x="0" y="0"/>
                </a:moveTo>
                <a:lnTo>
                  <a:pt x="3107677" y="0"/>
                </a:lnTo>
                <a:lnTo>
                  <a:pt x="3107677" y="2087183"/>
                </a:lnTo>
                <a:lnTo>
                  <a:pt x="0" y="2087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0350265" y="5345605"/>
            <a:ext cx="3037715" cy="2040195"/>
          </a:xfrm>
          <a:custGeom>
            <a:avLst/>
            <a:gdLst/>
            <a:ahLst/>
            <a:cxnLst/>
            <a:rect l="l" t="t" r="r" b="b"/>
            <a:pathLst>
              <a:path w="3037715" h="2040195">
                <a:moveTo>
                  <a:pt x="0" y="0"/>
                </a:moveTo>
                <a:lnTo>
                  <a:pt x="3037715" y="0"/>
                </a:lnTo>
                <a:lnTo>
                  <a:pt x="3037715" y="2040194"/>
                </a:lnTo>
                <a:lnTo>
                  <a:pt x="0" y="2040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TextBox 30"/>
          <p:cNvSpPr txBox="1"/>
          <p:nvPr/>
        </p:nvSpPr>
        <p:spPr>
          <a:xfrm>
            <a:off x="4071437" y="3798560"/>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31" name="TextBox 31"/>
          <p:cNvSpPr txBox="1"/>
          <p:nvPr/>
        </p:nvSpPr>
        <p:spPr>
          <a:xfrm>
            <a:off x="5493385" y="3751697"/>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32" name="TextBox 32"/>
          <p:cNvSpPr txBox="1"/>
          <p:nvPr/>
        </p:nvSpPr>
        <p:spPr>
          <a:xfrm>
            <a:off x="6803414" y="3826627"/>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69E22"/>
                </a:solidFill>
                <a:latin typeface="Montserrat"/>
              </a:rPr>
              <a:t>3</a:t>
            </a:r>
          </a:p>
        </p:txBody>
      </p:sp>
      <p:sp>
        <p:nvSpPr>
          <p:cNvPr id="33" name="TextBox 33"/>
          <p:cNvSpPr txBox="1"/>
          <p:nvPr/>
        </p:nvSpPr>
        <p:spPr>
          <a:xfrm>
            <a:off x="8281859" y="3742426"/>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34" name="TextBox 34"/>
          <p:cNvSpPr txBox="1"/>
          <p:nvPr/>
        </p:nvSpPr>
        <p:spPr>
          <a:xfrm>
            <a:off x="9488507" y="3836152"/>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35" name="TextBox 35"/>
          <p:cNvSpPr txBox="1"/>
          <p:nvPr/>
        </p:nvSpPr>
        <p:spPr>
          <a:xfrm>
            <a:off x="12736542" y="3909595"/>
            <a:ext cx="2629257" cy="393446"/>
          </a:xfrm>
          <a:prstGeom prst="rect">
            <a:avLst/>
          </a:prstGeom>
        </p:spPr>
        <p:txBody>
          <a:bodyPr lIns="0" tIns="0" rIns="0" bIns="0" rtlCol="0" anchor="t">
            <a:spAutoFit/>
          </a:bodyPr>
          <a:lstStyle/>
          <a:p>
            <a:pPr algn="ctr">
              <a:lnSpc>
                <a:spcPts val="3171"/>
              </a:lnSpc>
              <a:spcBef>
                <a:spcPct val="0"/>
              </a:spcBef>
            </a:pPr>
            <a:r>
              <a:rPr lang="en-US" sz="2599">
                <a:solidFill>
                  <a:srgbClr val="FFFFFF"/>
                </a:solidFill>
                <a:latin typeface="Montserrat"/>
              </a:rPr>
              <a:t>array not sorted</a:t>
            </a:r>
          </a:p>
        </p:txBody>
      </p:sp>
      <p:sp>
        <p:nvSpPr>
          <p:cNvPr id="36" name="TextBox 36"/>
          <p:cNvSpPr txBox="1"/>
          <p:nvPr/>
        </p:nvSpPr>
        <p:spPr>
          <a:xfrm>
            <a:off x="4193000" y="2191843"/>
            <a:ext cx="319564"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0</a:t>
            </a:r>
          </a:p>
        </p:txBody>
      </p:sp>
      <p:sp>
        <p:nvSpPr>
          <p:cNvPr id="37" name="TextBox 37"/>
          <p:cNvSpPr txBox="1"/>
          <p:nvPr/>
        </p:nvSpPr>
        <p:spPr>
          <a:xfrm>
            <a:off x="5603167" y="2332772"/>
            <a:ext cx="165140"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1</a:t>
            </a:r>
          </a:p>
        </p:txBody>
      </p:sp>
      <p:sp>
        <p:nvSpPr>
          <p:cNvPr id="38" name="TextBox 38"/>
          <p:cNvSpPr txBox="1"/>
          <p:nvPr/>
        </p:nvSpPr>
        <p:spPr>
          <a:xfrm>
            <a:off x="6984510" y="2276044"/>
            <a:ext cx="97159" cy="580898"/>
          </a:xfrm>
          <a:prstGeom prst="rect">
            <a:avLst/>
          </a:prstGeom>
        </p:spPr>
        <p:txBody>
          <a:bodyPr lIns="0" tIns="0" rIns="0" bIns="0" rtlCol="0" anchor="t">
            <a:spAutoFit/>
          </a:bodyPr>
          <a:lstStyle/>
          <a:p>
            <a:pPr algn="ctr">
              <a:lnSpc>
                <a:spcPts val="4635"/>
              </a:lnSpc>
              <a:spcBef>
                <a:spcPct val="0"/>
              </a:spcBef>
            </a:pPr>
            <a:r>
              <a:rPr lang="en-US" sz="3799">
                <a:solidFill>
                  <a:srgbClr val="F69E22"/>
                </a:solidFill>
                <a:latin typeface="Montserrat"/>
              </a:rPr>
              <a:t>2</a:t>
            </a:r>
          </a:p>
        </p:txBody>
      </p:sp>
      <p:sp>
        <p:nvSpPr>
          <p:cNvPr id="39" name="TextBox 39"/>
          <p:cNvSpPr txBox="1"/>
          <p:nvPr/>
        </p:nvSpPr>
        <p:spPr>
          <a:xfrm>
            <a:off x="8328678" y="2276044"/>
            <a:ext cx="91797" cy="496697"/>
          </a:xfrm>
          <a:prstGeom prst="rect">
            <a:avLst/>
          </a:prstGeom>
        </p:spPr>
        <p:txBody>
          <a:bodyPr lIns="0" tIns="0" rIns="0" bIns="0" rtlCol="0" anchor="t">
            <a:spAutoFit/>
          </a:bodyPr>
          <a:lstStyle/>
          <a:p>
            <a:pPr algn="ctr">
              <a:lnSpc>
                <a:spcPts val="3903"/>
              </a:lnSpc>
              <a:spcBef>
                <a:spcPct val="0"/>
              </a:spcBef>
            </a:pPr>
            <a:r>
              <a:rPr lang="en-US" sz="3199">
                <a:solidFill>
                  <a:srgbClr val="FFFFFF"/>
                </a:solidFill>
                <a:latin typeface="Montserrat"/>
              </a:rPr>
              <a:t>3</a:t>
            </a:r>
          </a:p>
        </p:txBody>
      </p:sp>
      <p:sp>
        <p:nvSpPr>
          <p:cNvPr id="40" name="TextBox 40"/>
          <p:cNvSpPr txBox="1"/>
          <p:nvPr/>
        </p:nvSpPr>
        <p:spPr>
          <a:xfrm>
            <a:off x="9664839" y="2402940"/>
            <a:ext cx="235029" cy="421513"/>
          </a:xfrm>
          <a:prstGeom prst="rect">
            <a:avLst/>
          </a:prstGeom>
        </p:spPr>
        <p:txBody>
          <a:bodyPr lIns="0" tIns="0" rIns="0" bIns="0" rtlCol="0" anchor="t">
            <a:spAutoFit/>
          </a:bodyPr>
          <a:lstStyle/>
          <a:p>
            <a:pPr algn="ctr">
              <a:lnSpc>
                <a:spcPts val="3415"/>
              </a:lnSpc>
              <a:spcBef>
                <a:spcPct val="0"/>
              </a:spcBef>
            </a:pPr>
            <a:r>
              <a:rPr lang="en-US" sz="2799">
                <a:solidFill>
                  <a:srgbClr val="FFFFFF"/>
                </a:solidFill>
                <a:latin typeface="Montserrat"/>
              </a:rPr>
              <a:t>4</a:t>
            </a:r>
          </a:p>
        </p:txBody>
      </p:sp>
      <p:sp>
        <p:nvSpPr>
          <p:cNvPr id="41" name="TextBox 41"/>
          <p:cNvSpPr txBox="1"/>
          <p:nvPr/>
        </p:nvSpPr>
        <p:spPr>
          <a:xfrm>
            <a:off x="13241535" y="1878683"/>
            <a:ext cx="1262658"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index</a:t>
            </a:r>
          </a:p>
        </p:txBody>
      </p:sp>
      <p:sp>
        <p:nvSpPr>
          <p:cNvPr id="42" name="TextBox 42"/>
          <p:cNvSpPr txBox="1"/>
          <p:nvPr/>
        </p:nvSpPr>
        <p:spPr>
          <a:xfrm>
            <a:off x="-155646" y="344479"/>
            <a:ext cx="9144000"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Continue to solve the example</a:t>
            </a:r>
          </a:p>
        </p:txBody>
      </p:sp>
      <p:sp>
        <p:nvSpPr>
          <p:cNvPr id="43" name="TextBox 43"/>
          <p:cNvSpPr txBox="1"/>
          <p:nvPr/>
        </p:nvSpPr>
        <p:spPr>
          <a:xfrm>
            <a:off x="2337182" y="3227186"/>
            <a:ext cx="129897"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l</a:t>
            </a:r>
          </a:p>
        </p:txBody>
      </p:sp>
      <p:sp>
        <p:nvSpPr>
          <p:cNvPr id="44" name="TextBox 44"/>
          <p:cNvSpPr txBox="1"/>
          <p:nvPr/>
        </p:nvSpPr>
        <p:spPr>
          <a:xfrm>
            <a:off x="11924752" y="3016519"/>
            <a:ext cx="193596"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r</a:t>
            </a:r>
          </a:p>
        </p:txBody>
      </p:sp>
      <p:sp>
        <p:nvSpPr>
          <p:cNvPr id="45" name="TextBox 45"/>
          <p:cNvSpPr txBox="1"/>
          <p:nvPr/>
        </p:nvSpPr>
        <p:spPr>
          <a:xfrm>
            <a:off x="9526310" y="649279"/>
            <a:ext cx="512088"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m</a:t>
            </a:r>
          </a:p>
        </p:txBody>
      </p:sp>
      <p:sp>
        <p:nvSpPr>
          <p:cNvPr id="46" name="TextBox 46"/>
          <p:cNvSpPr txBox="1"/>
          <p:nvPr/>
        </p:nvSpPr>
        <p:spPr>
          <a:xfrm>
            <a:off x="6482431" y="5774452"/>
            <a:ext cx="1217057" cy="1152688"/>
          </a:xfrm>
          <a:prstGeom prst="rect">
            <a:avLst/>
          </a:prstGeom>
        </p:spPr>
        <p:txBody>
          <a:bodyPr lIns="0" tIns="0" rIns="0" bIns="0" rtlCol="0" anchor="t">
            <a:spAutoFit/>
          </a:bodyPr>
          <a:lstStyle/>
          <a:p>
            <a:pPr algn="ctr">
              <a:lnSpc>
                <a:spcPts val="4635"/>
              </a:lnSpc>
              <a:spcBef>
                <a:spcPct val="0"/>
              </a:spcBef>
            </a:pPr>
            <a:r>
              <a:rPr lang="en-US" sz="3799" dirty="0">
                <a:solidFill>
                  <a:srgbClr val="FFFFFF"/>
                </a:solidFill>
                <a:latin typeface="Montserrat"/>
              </a:rPr>
              <a:t>pivot</a:t>
            </a:r>
          </a:p>
        </p:txBody>
      </p:sp>
      <p:sp>
        <p:nvSpPr>
          <p:cNvPr id="47" name="AutoShape 47"/>
          <p:cNvSpPr/>
          <p:nvPr/>
        </p:nvSpPr>
        <p:spPr>
          <a:xfrm flipH="1" flipV="1">
            <a:off x="11459187" y="4142209"/>
            <a:ext cx="409935" cy="1203396"/>
          </a:xfrm>
          <a:prstGeom prst="line">
            <a:avLst/>
          </a:prstGeom>
          <a:ln w="38100" cap="flat">
            <a:solidFill>
              <a:srgbClr val="FFFFFF"/>
            </a:solidFill>
            <a:prstDash val="solid"/>
            <a:headEnd type="none" w="sm" len="sm"/>
            <a:tailEnd type="arrow" w="med" len="sm"/>
          </a:ln>
        </p:spPr>
      </p:sp>
      <p:sp>
        <p:nvSpPr>
          <p:cNvPr id="48" name="TextBox 48"/>
          <p:cNvSpPr txBox="1"/>
          <p:nvPr/>
        </p:nvSpPr>
        <p:spPr>
          <a:xfrm>
            <a:off x="687001" y="5575112"/>
            <a:ext cx="2755490" cy="1704850"/>
          </a:xfrm>
          <a:prstGeom prst="rect">
            <a:avLst/>
          </a:prstGeom>
        </p:spPr>
        <p:txBody>
          <a:bodyPr lIns="0" tIns="0" rIns="0" bIns="0" rtlCol="0" anchor="t">
            <a:spAutoFit/>
          </a:bodyPr>
          <a:lstStyle/>
          <a:p>
            <a:pPr algn="ctr">
              <a:lnSpc>
                <a:spcPts val="3395"/>
              </a:lnSpc>
              <a:spcBef>
                <a:spcPct val="0"/>
              </a:spcBef>
            </a:pPr>
            <a:r>
              <a:rPr lang="en-US" sz="2783">
                <a:solidFill>
                  <a:srgbClr val="FFFFFF"/>
                </a:solidFill>
                <a:latin typeface="Montserrat"/>
              </a:rPr>
              <a:t>Provided that it</a:t>
            </a:r>
          </a:p>
          <a:p>
            <a:pPr algn="ctr">
              <a:lnSpc>
                <a:spcPts val="3395"/>
              </a:lnSpc>
              <a:spcBef>
                <a:spcPct val="0"/>
              </a:spcBef>
            </a:pPr>
            <a:r>
              <a:rPr lang="en-US" sz="2783">
                <a:solidFill>
                  <a:srgbClr val="FFFFFF"/>
                </a:solidFill>
                <a:latin typeface="Montserrat"/>
              </a:rPr>
              <a:t> is greater than</a:t>
            </a:r>
          </a:p>
          <a:p>
            <a:pPr algn="ctr">
              <a:lnSpc>
                <a:spcPts val="3395"/>
              </a:lnSpc>
              <a:spcBef>
                <a:spcPct val="0"/>
              </a:spcBef>
            </a:pPr>
            <a:r>
              <a:rPr lang="en-US" sz="2783">
                <a:solidFill>
                  <a:srgbClr val="FFFFFF"/>
                </a:solidFill>
                <a:latin typeface="Montserrat"/>
              </a:rPr>
              <a:t> or equal to the</a:t>
            </a:r>
          </a:p>
          <a:p>
            <a:pPr algn="ctr">
              <a:lnSpc>
                <a:spcPts val="3395"/>
              </a:lnSpc>
              <a:spcBef>
                <a:spcPct val="0"/>
              </a:spcBef>
            </a:pPr>
            <a:r>
              <a:rPr lang="en-US" sz="2783">
                <a:solidFill>
                  <a:srgbClr val="FFFFFF"/>
                </a:solidFill>
                <a:latin typeface="Montserrat"/>
              </a:rPr>
              <a:t> pivot number</a:t>
            </a:r>
          </a:p>
        </p:txBody>
      </p:sp>
      <p:sp>
        <p:nvSpPr>
          <p:cNvPr id="49" name="TextBox 49"/>
          <p:cNvSpPr txBox="1"/>
          <p:nvPr/>
        </p:nvSpPr>
        <p:spPr>
          <a:xfrm>
            <a:off x="10485234" y="5783977"/>
            <a:ext cx="2902746" cy="921901"/>
          </a:xfrm>
          <a:prstGeom prst="rect">
            <a:avLst/>
          </a:prstGeom>
        </p:spPr>
        <p:txBody>
          <a:bodyPr lIns="0" tIns="0" rIns="0" bIns="0" rtlCol="0" anchor="t">
            <a:spAutoFit/>
          </a:bodyPr>
          <a:lstStyle/>
          <a:p>
            <a:pPr algn="ctr">
              <a:lnSpc>
                <a:spcPts val="2465"/>
              </a:lnSpc>
              <a:spcBef>
                <a:spcPct val="0"/>
              </a:spcBef>
            </a:pPr>
            <a:r>
              <a:rPr lang="en-US" sz="2020">
                <a:solidFill>
                  <a:srgbClr val="FFFFFF"/>
                </a:solidFill>
                <a:latin typeface="Montserrat"/>
              </a:rPr>
              <a:t>Provided that</a:t>
            </a:r>
          </a:p>
          <a:p>
            <a:pPr algn="ctr">
              <a:lnSpc>
                <a:spcPts val="2465"/>
              </a:lnSpc>
              <a:spcBef>
                <a:spcPct val="0"/>
              </a:spcBef>
            </a:pPr>
            <a:r>
              <a:rPr lang="en-US" sz="2020">
                <a:solidFill>
                  <a:srgbClr val="FFFFFF"/>
                </a:solidFill>
                <a:latin typeface="Montserrat"/>
              </a:rPr>
              <a:t> it is less than or equal </a:t>
            </a:r>
          </a:p>
          <a:p>
            <a:pPr algn="ctr">
              <a:lnSpc>
                <a:spcPts val="2465"/>
              </a:lnSpc>
              <a:spcBef>
                <a:spcPct val="0"/>
              </a:spcBef>
            </a:pPr>
            <a:r>
              <a:rPr lang="en-US" sz="2020">
                <a:solidFill>
                  <a:srgbClr val="FFFFFF"/>
                </a:solidFill>
                <a:latin typeface="Montserrat"/>
              </a:rPr>
              <a:t>to the pivot number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3531154" y="3422214"/>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54975" y="3431612"/>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893065" y="3422214"/>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16886" y="3436247"/>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988354" y="3425363"/>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18584" y="1777988"/>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5004782" y="1801677"/>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366693"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7699488" y="182013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061398" y="182013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575834" y="3026044"/>
            <a:ext cx="697836" cy="697836"/>
          </a:xfrm>
          <a:custGeom>
            <a:avLst/>
            <a:gdLst/>
            <a:ahLst/>
            <a:cxnLst/>
            <a:rect l="l" t="t" r="r" b="b"/>
            <a:pathLst>
              <a:path w="697836" h="697836">
                <a:moveTo>
                  <a:pt x="0" y="0"/>
                </a:moveTo>
                <a:lnTo>
                  <a:pt x="697836" y="0"/>
                </a:lnTo>
                <a:lnTo>
                  <a:pt x="697836" y="697837"/>
                </a:lnTo>
                <a:lnTo>
                  <a:pt x="0" y="697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38392" y="3182044"/>
            <a:ext cx="727479" cy="727479"/>
          </a:xfrm>
          <a:custGeom>
            <a:avLst/>
            <a:gdLst/>
            <a:ahLst/>
            <a:cxnLst/>
            <a:rect l="l" t="t" r="r" b="b"/>
            <a:pathLst>
              <a:path w="727479" h="727479">
                <a:moveTo>
                  <a:pt x="0" y="0"/>
                </a:moveTo>
                <a:lnTo>
                  <a:pt x="727478" y="0"/>
                </a:lnTo>
                <a:lnTo>
                  <a:pt x="727478" y="727478"/>
                </a:lnTo>
                <a:lnTo>
                  <a:pt x="0" y="7274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9218913" y="441131"/>
            <a:ext cx="1131352" cy="1131352"/>
          </a:xfrm>
          <a:custGeom>
            <a:avLst/>
            <a:gdLst/>
            <a:ahLst/>
            <a:cxnLst/>
            <a:rect l="l" t="t" r="r" b="b"/>
            <a:pathLst>
              <a:path w="1131352" h="1131352">
                <a:moveTo>
                  <a:pt x="0" y="0"/>
                </a:moveTo>
                <a:lnTo>
                  <a:pt x="1131352" y="0"/>
                </a:lnTo>
                <a:lnTo>
                  <a:pt x="1131352" y="1131352"/>
                </a:lnTo>
                <a:lnTo>
                  <a:pt x="0" y="1131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AutoShape 15"/>
          <p:cNvSpPr/>
          <p:nvPr/>
        </p:nvSpPr>
        <p:spPr>
          <a:xfrm flipV="1">
            <a:off x="7047648" y="1006807"/>
            <a:ext cx="2171265" cy="813326"/>
          </a:xfrm>
          <a:prstGeom prst="line">
            <a:avLst/>
          </a:prstGeom>
          <a:ln w="38100" cap="flat">
            <a:solidFill>
              <a:srgbClr val="FFFFFF"/>
            </a:solidFill>
            <a:prstDash val="solid"/>
            <a:headEnd type="none" w="sm" len="sm"/>
            <a:tailEnd type="arrow" w="med" len="sm"/>
          </a:ln>
        </p:spPr>
      </p:sp>
      <p:sp>
        <p:nvSpPr>
          <p:cNvPr id="16" name="AutoShape 16"/>
          <p:cNvSpPr/>
          <p:nvPr/>
        </p:nvSpPr>
        <p:spPr>
          <a:xfrm>
            <a:off x="2765870" y="3545783"/>
            <a:ext cx="765284" cy="557386"/>
          </a:xfrm>
          <a:prstGeom prst="line">
            <a:avLst/>
          </a:prstGeom>
          <a:ln w="38100" cap="flat">
            <a:solidFill>
              <a:srgbClr val="FFFFFF"/>
            </a:solidFill>
            <a:prstDash val="solid"/>
            <a:headEnd type="none" w="sm" len="sm"/>
            <a:tailEnd type="arrow" w="med" len="sm"/>
          </a:ln>
        </p:spPr>
      </p:sp>
      <p:sp>
        <p:nvSpPr>
          <p:cNvPr id="17" name="AutoShape 17"/>
          <p:cNvSpPr/>
          <p:nvPr/>
        </p:nvSpPr>
        <p:spPr>
          <a:xfrm flipV="1">
            <a:off x="10350265" y="3374963"/>
            <a:ext cx="1225569" cy="329868"/>
          </a:xfrm>
          <a:prstGeom prst="line">
            <a:avLst/>
          </a:prstGeom>
          <a:ln w="38100" cap="flat">
            <a:solidFill>
              <a:srgbClr val="FFFFFF"/>
            </a:solidFill>
            <a:prstDash val="solid"/>
            <a:headEnd type="none" w="sm" len="sm"/>
            <a:tailEnd type="arrow" w="med" len="sm"/>
          </a:ln>
        </p:spPr>
      </p:sp>
      <p:sp>
        <p:nvSpPr>
          <p:cNvPr id="18" name="AutoShape 18"/>
          <p:cNvSpPr/>
          <p:nvPr/>
        </p:nvSpPr>
        <p:spPr>
          <a:xfrm flipH="1">
            <a:off x="3618584" y="4784124"/>
            <a:ext cx="593525" cy="890635"/>
          </a:xfrm>
          <a:prstGeom prst="line">
            <a:avLst/>
          </a:prstGeom>
          <a:ln w="38100" cap="flat">
            <a:solidFill>
              <a:srgbClr val="FFFFFF"/>
            </a:solidFill>
            <a:prstDash val="sysDot"/>
            <a:headEnd type="none" w="sm" len="sm"/>
            <a:tailEnd type="none" w="sm" len="sm"/>
          </a:ln>
        </p:spPr>
      </p:sp>
      <p:sp>
        <p:nvSpPr>
          <p:cNvPr id="19" name="AutoShape 19"/>
          <p:cNvSpPr/>
          <p:nvPr/>
        </p:nvSpPr>
        <p:spPr>
          <a:xfrm>
            <a:off x="5574020" y="4784124"/>
            <a:ext cx="194287" cy="890635"/>
          </a:xfrm>
          <a:prstGeom prst="line">
            <a:avLst/>
          </a:prstGeom>
          <a:ln w="38100" cap="flat">
            <a:solidFill>
              <a:srgbClr val="FFFFFF"/>
            </a:solidFill>
            <a:prstDash val="sysDot"/>
            <a:headEnd type="none" w="sm" len="sm"/>
            <a:tailEnd type="none" w="sm" len="sm"/>
          </a:ln>
        </p:spPr>
      </p:sp>
      <p:sp>
        <p:nvSpPr>
          <p:cNvPr id="20" name="Freeform 20"/>
          <p:cNvSpPr/>
          <p:nvPr/>
        </p:nvSpPr>
        <p:spPr>
          <a:xfrm>
            <a:off x="2937629" y="5674759"/>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5275489" y="5674759"/>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AutoShape 22"/>
          <p:cNvSpPr/>
          <p:nvPr/>
        </p:nvSpPr>
        <p:spPr>
          <a:xfrm>
            <a:off x="9669310" y="4787273"/>
            <a:ext cx="115279" cy="887486"/>
          </a:xfrm>
          <a:prstGeom prst="line">
            <a:avLst/>
          </a:prstGeom>
          <a:ln w="38100" cap="flat">
            <a:solidFill>
              <a:srgbClr val="FFFFFF"/>
            </a:solidFill>
            <a:prstDash val="sysDash"/>
            <a:headEnd type="none" w="sm" len="sm"/>
            <a:tailEnd type="none" w="sm" len="sm"/>
          </a:ln>
        </p:spPr>
      </p:sp>
      <p:sp>
        <p:nvSpPr>
          <p:cNvPr id="23" name="AutoShape 23"/>
          <p:cNvSpPr/>
          <p:nvPr/>
        </p:nvSpPr>
        <p:spPr>
          <a:xfrm flipH="1">
            <a:off x="8281859" y="4798158"/>
            <a:ext cx="15982" cy="876601"/>
          </a:xfrm>
          <a:prstGeom prst="line">
            <a:avLst/>
          </a:prstGeom>
          <a:ln w="38100" cap="flat">
            <a:solidFill>
              <a:srgbClr val="FFFFFF"/>
            </a:solidFill>
            <a:prstDash val="sysDash"/>
            <a:headEnd type="none" w="sm" len="sm"/>
            <a:tailEnd type="none" w="sm" len="sm"/>
          </a:ln>
        </p:spPr>
      </p:sp>
      <p:sp>
        <p:nvSpPr>
          <p:cNvPr id="24" name="Freeform 24"/>
          <p:cNvSpPr/>
          <p:nvPr/>
        </p:nvSpPr>
        <p:spPr>
          <a:xfrm>
            <a:off x="7739520" y="5674759"/>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9526310" y="5698191"/>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4594533" y="7932020"/>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8676487" y="7888776"/>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AutoShape 28"/>
          <p:cNvSpPr/>
          <p:nvPr/>
        </p:nvSpPr>
        <p:spPr>
          <a:xfrm>
            <a:off x="5529310" y="7098201"/>
            <a:ext cx="3828132" cy="790575"/>
          </a:xfrm>
          <a:prstGeom prst="line">
            <a:avLst/>
          </a:prstGeom>
          <a:ln w="38100" cap="flat">
            <a:solidFill>
              <a:srgbClr val="FFFFFF"/>
            </a:solidFill>
            <a:prstDash val="solid"/>
            <a:headEnd type="none" w="sm" len="sm"/>
            <a:tailEnd type="arrow" w="med" len="sm"/>
          </a:ln>
        </p:spPr>
      </p:sp>
      <p:sp>
        <p:nvSpPr>
          <p:cNvPr id="29" name="AutoShape 29"/>
          <p:cNvSpPr/>
          <p:nvPr/>
        </p:nvSpPr>
        <p:spPr>
          <a:xfrm flipH="1">
            <a:off x="5574020" y="7079151"/>
            <a:ext cx="2707839" cy="482963"/>
          </a:xfrm>
          <a:prstGeom prst="line">
            <a:avLst/>
          </a:prstGeom>
          <a:ln w="38100" cap="flat">
            <a:solidFill>
              <a:srgbClr val="FFFFFF"/>
            </a:solidFill>
            <a:prstDash val="solid"/>
            <a:headEnd type="none" w="sm" len="sm"/>
            <a:tailEnd type="arrow" w="med" len="sm"/>
          </a:ln>
        </p:spPr>
      </p:sp>
      <p:pic>
        <p:nvPicPr>
          <p:cNvPr id="30" name="Picture 30"/>
          <p:cNvPicPr>
            <a:picLocks noChangeAspect="1"/>
          </p:cNvPicPr>
          <p:nvPr/>
        </p:nvPicPr>
        <p:blipFill>
          <a:blip r:embed="rId6"/>
          <a:srcRect/>
          <a:stretch>
            <a:fillRect/>
          </a:stretch>
        </p:blipFill>
        <p:spPr>
          <a:xfrm>
            <a:off x="12273670" y="0"/>
            <a:ext cx="6014330" cy="1744156"/>
          </a:xfrm>
          <a:prstGeom prst="rect">
            <a:avLst/>
          </a:prstGeom>
        </p:spPr>
      </p:pic>
      <p:sp>
        <p:nvSpPr>
          <p:cNvPr id="31" name="TextBox 31"/>
          <p:cNvSpPr txBox="1"/>
          <p:nvPr/>
        </p:nvSpPr>
        <p:spPr>
          <a:xfrm>
            <a:off x="4071437" y="3798560"/>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32" name="TextBox 32"/>
          <p:cNvSpPr txBox="1"/>
          <p:nvPr/>
        </p:nvSpPr>
        <p:spPr>
          <a:xfrm>
            <a:off x="5493385" y="3751697"/>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33" name="TextBox 33"/>
          <p:cNvSpPr txBox="1"/>
          <p:nvPr/>
        </p:nvSpPr>
        <p:spPr>
          <a:xfrm>
            <a:off x="6803414" y="3826627"/>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69E22"/>
                </a:solidFill>
                <a:latin typeface="Montserrat"/>
              </a:rPr>
              <a:t>3</a:t>
            </a:r>
          </a:p>
        </p:txBody>
      </p:sp>
      <p:sp>
        <p:nvSpPr>
          <p:cNvPr id="34" name="TextBox 34"/>
          <p:cNvSpPr txBox="1"/>
          <p:nvPr/>
        </p:nvSpPr>
        <p:spPr>
          <a:xfrm>
            <a:off x="8281859" y="3742426"/>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35" name="TextBox 35"/>
          <p:cNvSpPr txBox="1"/>
          <p:nvPr/>
        </p:nvSpPr>
        <p:spPr>
          <a:xfrm>
            <a:off x="9488507" y="3836152"/>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36" name="TextBox 36"/>
          <p:cNvSpPr txBox="1"/>
          <p:nvPr/>
        </p:nvSpPr>
        <p:spPr>
          <a:xfrm>
            <a:off x="4193000" y="2191843"/>
            <a:ext cx="319564"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0</a:t>
            </a:r>
          </a:p>
        </p:txBody>
      </p:sp>
      <p:sp>
        <p:nvSpPr>
          <p:cNvPr id="37" name="TextBox 37"/>
          <p:cNvSpPr txBox="1"/>
          <p:nvPr/>
        </p:nvSpPr>
        <p:spPr>
          <a:xfrm>
            <a:off x="5603167" y="2332772"/>
            <a:ext cx="165140"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1</a:t>
            </a:r>
          </a:p>
        </p:txBody>
      </p:sp>
      <p:sp>
        <p:nvSpPr>
          <p:cNvPr id="38" name="TextBox 38"/>
          <p:cNvSpPr txBox="1"/>
          <p:nvPr/>
        </p:nvSpPr>
        <p:spPr>
          <a:xfrm>
            <a:off x="6984510" y="2276044"/>
            <a:ext cx="97159" cy="580898"/>
          </a:xfrm>
          <a:prstGeom prst="rect">
            <a:avLst/>
          </a:prstGeom>
        </p:spPr>
        <p:txBody>
          <a:bodyPr lIns="0" tIns="0" rIns="0" bIns="0" rtlCol="0" anchor="t">
            <a:spAutoFit/>
          </a:bodyPr>
          <a:lstStyle/>
          <a:p>
            <a:pPr algn="ctr">
              <a:lnSpc>
                <a:spcPts val="4635"/>
              </a:lnSpc>
              <a:spcBef>
                <a:spcPct val="0"/>
              </a:spcBef>
            </a:pPr>
            <a:r>
              <a:rPr lang="en-US" sz="3799">
                <a:solidFill>
                  <a:srgbClr val="F69E22"/>
                </a:solidFill>
                <a:latin typeface="Montserrat"/>
              </a:rPr>
              <a:t>2</a:t>
            </a:r>
          </a:p>
        </p:txBody>
      </p:sp>
      <p:sp>
        <p:nvSpPr>
          <p:cNvPr id="39" name="TextBox 39"/>
          <p:cNvSpPr txBox="1"/>
          <p:nvPr/>
        </p:nvSpPr>
        <p:spPr>
          <a:xfrm>
            <a:off x="8328678" y="2276044"/>
            <a:ext cx="91797" cy="496697"/>
          </a:xfrm>
          <a:prstGeom prst="rect">
            <a:avLst/>
          </a:prstGeom>
        </p:spPr>
        <p:txBody>
          <a:bodyPr lIns="0" tIns="0" rIns="0" bIns="0" rtlCol="0" anchor="t">
            <a:spAutoFit/>
          </a:bodyPr>
          <a:lstStyle/>
          <a:p>
            <a:pPr algn="ctr">
              <a:lnSpc>
                <a:spcPts val="3903"/>
              </a:lnSpc>
              <a:spcBef>
                <a:spcPct val="0"/>
              </a:spcBef>
            </a:pPr>
            <a:r>
              <a:rPr lang="en-US" sz="3199">
                <a:solidFill>
                  <a:srgbClr val="FFFFFF"/>
                </a:solidFill>
                <a:latin typeface="Montserrat"/>
              </a:rPr>
              <a:t>3</a:t>
            </a:r>
          </a:p>
        </p:txBody>
      </p:sp>
      <p:sp>
        <p:nvSpPr>
          <p:cNvPr id="40" name="TextBox 40"/>
          <p:cNvSpPr txBox="1"/>
          <p:nvPr/>
        </p:nvSpPr>
        <p:spPr>
          <a:xfrm>
            <a:off x="9664839" y="2402940"/>
            <a:ext cx="235029" cy="421513"/>
          </a:xfrm>
          <a:prstGeom prst="rect">
            <a:avLst/>
          </a:prstGeom>
        </p:spPr>
        <p:txBody>
          <a:bodyPr lIns="0" tIns="0" rIns="0" bIns="0" rtlCol="0" anchor="t">
            <a:spAutoFit/>
          </a:bodyPr>
          <a:lstStyle/>
          <a:p>
            <a:pPr algn="ctr">
              <a:lnSpc>
                <a:spcPts val="3415"/>
              </a:lnSpc>
              <a:spcBef>
                <a:spcPct val="0"/>
              </a:spcBef>
            </a:pPr>
            <a:r>
              <a:rPr lang="en-US" sz="2799">
                <a:solidFill>
                  <a:srgbClr val="FFFFFF"/>
                </a:solidFill>
                <a:latin typeface="Montserrat"/>
              </a:rPr>
              <a:t>4</a:t>
            </a:r>
          </a:p>
        </p:txBody>
      </p:sp>
      <p:sp>
        <p:nvSpPr>
          <p:cNvPr id="41" name="TextBox 41"/>
          <p:cNvSpPr txBox="1"/>
          <p:nvPr/>
        </p:nvSpPr>
        <p:spPr>
          <a:xfrm>
            <a:off x="2337182" y="3227186"/>
            <a:ext cx="129897"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l</a:t>
            </a:r>
          </a:p>
        </p:txBody>
      </p:sp>
      <p:sp>
        <p:nvSpPr>
          <p:cNvPr id="42" name="TextBox 42"/>
          <p:cNvSpPr txBox="1"/>
          <p:nvPr/>
        </p:nvSpPr>
        <p:spPr>
          <a:xfrm>
            <a:off x="11924752" y="3016519"/>
            <a:ext cx="193596"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r</a:t>
            </a:r>
          </a:p>
        </p:txBody>
      </p:sp>
      <p:sp>
        <p:nvSpPr>
          <p:cNvPr id="43" name="TextBox 43"/>
          <p:cNvSpPr txBox="1"/>
          <p:nvPr/>
        </p:nvSpPr>
        <p:spPr>
          <a:xfrm>
            <a:off x="9526310" y="649279"/>
            <a:ext cx="512088"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m</a:t>
            </a:r>
          </a:p>
        </p:txBody>
      </p:sp>
      <p:sp>
        <p:nvSpPr>
          <p:cNvPr id="44" name="TextBox 44"/>
          <p:cNvSpPr txBox="1"/>
          <p:nvPr/>
        </p:nvSpPr>
        <p:spPr>
          <a:xfrm>
            <a:off x="5805473" y="6027674"/>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69E22"/>
                </a:solidFill>
                <a:latin typeface="Montserrat"/>
              </a:rPr>
              <a:t>5</a:t>
            </a:r>
          </a:p>
        </p:txBody>
      </p:sp>
      <p:sp>
        <p:nvSpPr>
          <p:cNvPr id="45" name="TextBox 45"/>
          <p:cNvSpPr txBox="1"/>
          <p:nvPr/>
        </p:nvSpPr>
        <p:spPr>
          <a:xfrm>
            <a:off x="3390482" y="6074537"/>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46" name="TextBox 46"/>
          <p:cNvSpPr txBox="1"/>
          <p:nvPr/>
        </p:nvSpPr>
        <p:spPr>
          <a:xfrm>
            <a:off x="8420475" y="6018403"/>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69E22"/>
                </a:solidFill>
                <a:latin typeface="Montserrat"/>
              </a:rPr>
              <a:t>1</a:t>
            </a:r>
          </a:p>
        </p:txBody>
      </p:sp>
      <p:sp>
        <p:nvSpPr>
          <p:cNvPr id="47" name="TextBox 47"/>
          <p:cNvSpPr txBox="1"/>
          <p:nvPr/>
        </p:nvSpPr>
        <p:spPr>
          <a:xfrm>
            <a:off x="9972480" y="5990336"/>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48" name="TextBox 48"/>
          <p:cNvSpPr txBox="1"/>
          <p:nvPr/>
        </p:nvSpPr>
        <p:spPr>
          <a:xfrm>
            <a:off x="9337536" y="8241691"/>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69E22"/>
                </a:solidFill>
                <a:latin typeface="Montserrat"/>
              </a:rPr>
              <a:t>5</a:t>
            </a:r>
          </a:p>
        </p:txBody>
      </p:sp>
      <p:sp>
        <p:nvSpPr>
          <p:cNvPr id="49" name="TextBox 49"/>
          <p:cNvSpPr txBox="1"/>
          <p:nvPr/>
        </p:nvSpPr>
        <p:spPr>
          <a:xfrm>
            <a:off x="5275489" y="8280299"/>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69E22"/>
                </a:solidFill>
                <a:latin typeface="Montserrat"/>
              </a:rPr>
              <a:t>1</a:t>
            </a:r>
          </a:p>
        </p:txBody>
      </p:sp>
      <p:sp>
        <p:nvSpPr>
          <p:cNvPr id="50" name="Freeform 50"/>
          <p:cNvSpPr/>
          <p:nvPr/>
        </p:nvSpPr>
        <p:spPr>
          <a:xfrm>
            <a:off x="11278745" y="8472082"/>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1" name="Freeform 51"/>
          <p:cNvSpPr/>
          <p:nvPr/>
        </p:nvSpPr>
        <p:spPr>
          <a:xfrm>
            <a:off x="13993041" y="8448650"/>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52"/>
          <p:cNvSpPr/>
          <p:nvPr/>
        </p:nvSpPr>
        <p:spPr>
          <a:xfrm>
            <a:off x="12580692" y="8470610"/>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3" name="Freeform 53"/>
          <p:cNvSpPr/>
          <p:nvPr/>
        </p:nvSpPr>
        <p:spPr>
          <a:xfrm>
            <a:off x="15364477" y="8486115"/>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6735945" y="847523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5" name="AutoShape 55"/>
          <p:cNvSpPr/>
          <p:nvPr/>
        </p:nvSpPr>
        <p:spPr>
          <a:xfrm flipH="1" flipV="1">
            <a:off x="13993041" y="7430864"/>
            <a:ext cx="680955" cy="1017786"/>
          </a:xfrm>
          <a:prstGeom prst="line">
            <a:avLst/>
          </a:prstGeom>
          <a:ln w="38100" cap="flat">
            <a:solidFill>
              <a:srgbClr val="FFFFFF"/>
            </a:solidFill>
            <a:prstDash val="solid"/>
            <a:headEnd type="none" w="sm" len="sm"/>
            <a:tailEnd type="arrow" w="med" len="sm"/>
          </a:ln>
        </p:spPr>
      </p:sp>
      <p:sp>
        <p:nvSpPr>
          <p:cNvPr id="56" name="AutoShape 56"/>
          <p:cNvSpPr/>
          <p:nvPr/>
        </p:nvSpPr>
        <p:spPr>
          <a:xfrm flipV="1">
            <a:off x="14673997" y="7430864"/>
            <a:ext cx="680955" cy="1017786"/>
          </a:xfrm>
          <a:prstGeom prst="line">
            <a:avLst/>
          </a:prstGeom>
          <a:ln w="38100" cap="flat">
            <a:solidFill>
              <a:srgbClr val="FFFFFF"/>
            </a:solidFill>
            <a:prstDash val="solid"/>
            <a:headEnd type="none" w="sm" len="sm"/>
            <a:tailEnd type="none" w="sm" len="sm"/>
          </a:ln>
        </p:spPr>
      </p:sp>
      <p:sp>
        <p:nvSpPr>
          <p:cNvPr id="57" name="Freeform 57"/>
          <p:cNvSpPr/>
          <p:nvPr/>
        </p:nvSpPr>
        <p:spPr>
          <a:xfrm>
            <a:off x="15144700" y="6726218"/>
            <a:ext cx="942249" cy="632835"/>
          </a:xfrm>
          <a:custGeom>
            <a:avLst/>
            <a:gdLst/>
            <a:ahLst/>
            <a:cxnLst/>
            <a:rect l="l" t="t" r="r" b="b"/>
            <a:pathLst>
              <a:path w="942249" h="632835">
                <a:moveTo>
                  <a:pt x="0" y="0"/>
                </a:moveTo>
                <a:lnTo>
                  <a:pt x="942248" y="0"/>
                </a:lnTo>
                <a:lnTo>
                  <a:pt x="942248" y="632834"/>
                </a:lnTo>
                <a:lnTo>
                  <a:pt x="0" y="632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8" name="Freeform 58"/>
          <p:cNvSpPr/>
          <p:nvPr/>
        </p:nvSpPr>
        <p:spPr>
          <a:xfrm>
            <a:off x="13363415" y="6654406"/>
            <a:ext cx="1158375" cy="776459"/>
          </a:xfrm>
          <a:custGeom>
            <a:avLst/>
            <a:gdLst/>
            <a:ahLst/>
            <a:cxnLst/>
            <a:rect l="l" t="t" r="r" b="b"/>
            <a:pathLst>
              <a:path w="1158375" h="776459">
                <a:moveTo>
                  <a:pt x="0" y="0"/>
                </a:moveTo>
                <a:lnTo>
                  <a:pt x="1158375" y="0"/>
                </a:lnTo>
                <a:lnTo>
                  <a:pt x="1158375" y="776458"/>
                </a:lnTo>
                <a:lnTo>
                  <a:pt x="0" y="7764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9" name="TextBox 59"/>
          <p:cNvSpPr txBox="1"/>
          <p:nvPr/>
        </p:nvSpPr>
        <p:spPr>
          <a:xfrm>
            <a:off x="11819028" y="8848427"/>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60" name="TextBox 60"/>
          <p:cNvSpPr txBox="1"/>
          <p:nvPr/>
        </p:nvSpPr>
        <p:spPr>
          <a:xfrm>
            <a:off x="15935977" y="8764099"/>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61" name="TextBox 61"/>
          <p:cNvSpPr txBox="1"/>
          <p:nvPr/>
        </p:nvSpPr>
        <p:spPr>
          <a:xfrm>
            <a:off x="14585094" y="8801564"/>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69E22"/>
                </a:solidFill>
                <a:latin typeface="Montserrat"/>
              </a:rPr>
              <a:t>3</a:t>
            </a:r>
          </a:p>
        </p:txBody>
      </p:sp>
      <p:sp>
        <p:nvSpPr>
          <p:cNvPr id="62" name="TextBox 62"/>
          <p:cNvSpPr txBox="1"/>
          <p:nvPr/>
        </p:nvSpPr>
        <p:spPr>
          <a:xfrm>
            <a:off x="13218265" y="8792293"/>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63" name="TextBox 63"/>
          <p:cNvSpPr txBox="1"/>
          <p:nvPr/>
        </p:nvSpPr>
        <p:spPr>
          <a:xfrm>
            <a:off x="17236098" y="8886019"/>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64" name="TextBox 64"/>
          <p:cNvSpPr txBox="1"/>
          <p:nvPr/>
        </p:nvSpPr>
        <p:spPr>
          <a:xfrm>
            <a:off x="13993041" y="6778154"/>
            <a:ext cx="129897"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l</a:t>
            </a:r>
          </a:p>
        </p:txBody>
      </p:sp>
      <p:sp>
        <p:nvSpPr>
          <p:cNvPr id="65" name="TextBox 65"/>
          <p:cNvSpPr txBox="1"/>
          <p:nvPr/>
        </p:nvSpPr>
        <p:spPr>
          <a:xfrm>
            <a:off x="15519026" y="6747423"/>
            <a:ext cx="193596"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27C"/>
        </a:solidFill>
        <a:effectLst/>
      </p:bgPr>
    </p:bg>
    <p:spTree>
      <p:nvGrpSpPr>
        <p:cNvPr id="1" name=""/>
        <p:cNvGrpSpPr/>
        <p:nvPr/>
      </p:nvGrpSpPr>
      <p:grpSpPr>
        <a:xfrm>
          <a:off x="0" y="0"/>
          <a:ext cx="0" cy="0"/>
          <a:chOff x="0" y="0"/>
          <a:chExt cx="0" cy="0"/>
        </a:xfrm>
      </p:grpSpPr>
      <p:sp>
        <p:nvSpPr>
          <p:cNvPr id="2" name="Freeform 2"/>
          <p:cNvSpPr/>
          <p:nvPr/>
        </p:nvSpPr>
        <p:spPr>
          <a:xfrm>
            <a:off x="1698709" y="189840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21184" y="189840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60620" y="189840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919016" y="1866881"/>
            <a:ext cx="1435608" cy="1325046"/>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197425" y="189840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038257" y="712283"/>
            <a:ext cx="942249" cy="632835"/>
          </a:xfrm>
          <a:custGeom>
            <a:avLst/>
            <a:gdLst/>
            <a:ahLst/>
            <a:cxnLst/>
            <a:rect l="l" t="t" r="r" b="b"/>
            <a:pathLst>
              <a:path w="942249" h="632835">
                <a:moveTo>
                  <a:pt x="0" y="0"/>
                </a:moveTo>
                <a:lnTo>
                  <a:pt x="942249" y="0"/>
                </a:lnTo>
                <a:lnTo>
                  <a:pt x="942249" y="632834"/>
                </a:lnTo>
                <a:lnTo>
                  <a:pt x="0" y="6328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619953" y="640471"/>
            <a:ext cx="1158375" cy="776459"/>
          </a:xfrm>
          <a:custGeom>
            <a:avLst/>
            <a:gdLst/>
            <a:ahLst/>
            <a:cxnLst/>
            <a:rect l="l" t="t" r="r" b="b"/>
            <a:pathLst>
              <a:path w="1158375" h="776459">
                <a:moveTo>
                  <a:pt x="0" y="0"/>
                </a:moveTo>
                <a:lnTo>
                  <a:pt x="1158375" y="0"/>
                </a:lnTo>
                <a:lnTo>
                  <a:pt x="1158375" y="776458"/>
                </a:lnTo>
                <a:lnTo>
                  <a:pt x="0" y="776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199141" y="805300"/>
            <a:ext cx="129897"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l</a:t>
            </a:r>
          </a:p>
        </p:txBody>
      </p:sp>
      <p:sp>
        <p:nvSpPr>
          <p:cNvPr id="10" name="AutoShape 10"/>
          <p:cNvSpPr/>
          <p:nvPr/>
        </p:nvSpPr>
        <p:spPr>
          <a:xfrm>
            <a:off x="3264089" y="1386199"/>
            <a:ext cx="477486" cy="512204"/>
          </a:xfrm>
          <a:prstGeom prst="line">
            <a:avLst/>
          </a:prstGeom>
          <a:ln w="38100" cap="flat">
            <a:solidFill>
              <a:srgbClr val="FFFFFF"/>
            </a:solidFill>
            <a:prstDash val="solid"/>
            <a:headEnd type="none" w="sm" len="sm"/>
            <a:tailEnd type="none" w="sm" len="sm"/>
          </a:ln>
        </p:spPr>
      </p:sp>
      <p:sp>
        <p:nvSpPr>
          <p:cNvPr id="11" name="AutoShape 11"/>
          <p:cNvSpPr/>
          <p:nvPr/>
        </p:nvSpPr>
        <p:spPr>
          <a:xfrm>
            <a:off x="5792581" y="1402718"/>
            <a:ext cx="808267" cy="464162"/>
          </a:xfrm>
          <a:prstGeom prst="line">
            <a:avLst/>
          </a:prstGeom>
          <a:ln w="38100" cap="flat">
            <a:solidFill>
              <a:srgbClr val="FFFFFF"/>
            </a:solidFill>
            <a:prstDash val="solid"/>
            <a:headEnd type="none" w="sm" len="sm"/>
            <a:tailEnd type="none" w="sm" len="sm"/>
          </a:ln>
        </p:spPr>
      </p:sp>
      <p:sp>
        <p:nvSpPr>
          <p:cNvPr id="12" name="Freeform 12"/>
          <p:cNvSpPr/>
          <p:nvPr/>
        </p:nvSpPr>
        <p:spPr>
          <a:xfrm>
            <a:off x="1600676" y="527072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323151" y="527072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2962587" y="527072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667441" y="527072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7944973" y="5302244"/>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21162" y="3787953"/>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3059273" y="3781589"/>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4524303" y="3784514"/>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8108611" y="3713023"/>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6667441" y="3762811"/>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AutoShape 22"/>
          <p:cNvSpPr/>
          <p:nvPr/>
        </p:nvSpPr>
        <p:spPr>
          <a:xfrm>
            <a:off x="9345600" y="5815079"/>
            <a:ext cx="2217845" cy="71781"/>
          </a:xfrm>
          <a:prstGeom prst="line">
            <a:avLst/>
          </a:prstGeom>
          <a:ln w="38100" cap="flat">
            <a:solidFill>
              <a:srgbClr val="FFFFFF"/>
            </a:solidFill>
            <a:prstDash val="solid"/>
            <a:headEnd type="none" w="sm" len="sm"/>
            <a:tailEnd type="arrow" w="med" len="sm"/>
          </a:ln>
        </p:spPr>
      </p:sp>
      <p:sp>
        <p:nvSpPr>
          <p:cNvPr id="23" name="Freeform 23"/>
          <p:cNvSpPr/>
          <p:nvPr/>
        </p:nvSpPr>
        <p:spPr>
          <a:xfrm>
            <a:off x="11563445" y="4890805"/>
            <a:ext cx="2966121" cy="1992111"/>
          </a:xfrm>
          <a:custGeom>
            <a:avLst/>
            <a:gdLst/>
            <a:ahLst/>
            <a:cxnLst/>
            <a:rect l="l" t="t" r="r" b="b"/>
            <a:pathLst>
              <a:path w="2966121" h="1992111">
                <a:moveTo>
                  <a:pt x="0" y="0"/>
                </a:moveTo>
                <a:lnTo>
                  <a:pt x="2966121" y="0"/>
                </a:lnTo>
                <a:lnTo>
                  <a:pt x="2966121" y="1992111"/>
                </a:lnTo>
                <a:lnTo>
                  <a:pt x="0" y="199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1594849" y="2982202"/>
            <a:ext cx="2609509" cy="1752603"/>
          </a:xfrm>
          <a:custGeom>
            <a:avLst/>
            <a:gdLst/>
            <a:ahLst/>
            <a:cxnLst/>
            <a:rect l="l" t="t" r="r" b="b"/>
            <a:pathLst>
              <a:path w="2609509" h="1752603">
                <a:moveTo>
                  <a:pt x="0" y="0"/>
                </a:moveTo>
                <a:lnTo>
                  <a:pt x="2609510" y="0"/>
                </a:lnTo>
                <a:lnTo>
                  <a:pt x="2609510" y="1752603"/>
                </a:lnTo>
                <a:lnTo>
                  <a:pt x="0" y="1752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AutoShape 25"/>
          <p:cNvSpPr/>
          <p:nvPr/>
        </p:nvSpPr>
        <p:spPr>
          <a:xfrm flipV="1">
            <a:off x="9421006" y="3858504"/>
            <a:ext cx="2173843" cy="271653"/>
          </a:xfrm>
          <a:prstGeom prst="line">
            <a:avLst/>
          </a:prstGeom>
          <a:ln w="38100" cap="flat">
            <a:solidFill>
              <a:srgbClr val="FFFFFF"/>
            </a:solidFill>
            <a:prstDash val="solid"/>
            <a:headEnd type="none" w="sm" len="sm"/>
            <a:tailEnd type="arrow" w="med" len="sm"/>
          </a:ln>
        </p:spPr>
      </p:sp>
      <p:sp>
        <p:nvSpPr>
          <p:cNvPr id="26" name="Freeform 26"/>
          <p:cNvSpPr/>
          <p:nvPr/>
        </p:nvSpPr>
        <p:spPr>
          <a:xfrm>
            <a:off x="1700293" y="7013631"/>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4430670" y="7013631"/>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a:off x="3059273" y="7013631"/>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379145" y="8663809"/>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4898341" y="8695333"/>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3537777" y="8695333"/>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a:off x="6962076" y="8775025"/>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8256166" y="8775025"/>
            <a:ext cx="1361911" cy="1361911"/>
          </a:xfrm>
          <a:custGeom>
            <a:avLst/>
            <a:gdLst/>
            <a:ahLst/>
            <a:cxnLst/>
            <a:rect l="l" t="t" r="r" b="b"/>
            <a:pathLst>
              <a:path w="1361911" h="1361911">
                <a:moveTo>
                  <a:pt x="0" y="0"/>
                </a:moveTo>
                <a:lnTo>
                  <a:pt x="1361910" y="0"/>
                </a:lnTo>
                <a:lnTo>
                  <a:pt x="1361910"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6557807" y="6971531"/>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7919718" y="6892755"/>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a:off x="10980151" y="7652486"/>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a:off x="13746511" y="7694587"/>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12365550" y="7640907"/>
            <a:ext cx="1361911" cy="1361911"/>
          </a:xfrm>
          <a:custGeom>
            <a:avLst/>
            <a:gdLst/>
            <a:ahLst/>
            <a:cxnLst/>
            <a:rect l="l" t="t" r="r" b="b"/>
            <a:pathLst>
              <a:path w="1361911" h="1361911">
                <a:moveTo>
                  <a:pt x="0" y="0"/>
                </a:moveTo>
                <a:lnTo>
                  <a:pt x="1361911" y="0"/>
                </a:lnTo>
                <a:lnTo>
                  <a:pt x="1361911"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9" name="Freeform 39"/>
          <p:cNvSpPr/>
          <p:nvPr/>
        </p:nvSpPr>
        <p:spPr>
          <a:xfrm>
            <a:off x="15059942" y="7640907"/>
            <a:ext cx="1361911" cy="1361911"/>
          </a:xfrm>
          <a:custGeom>
            <a:avLst/>
            <a:gdLst/>
            <a:ahLst/>
            <a:cxnLst/>
            <a:rect l="l" t="t" r="r" b="b"/>
            <a:pathLst>
              <a:path w="1361911" h="1361911">
                <a:moveTo>
                  <a:pt x="0" y="0"/>
                </a:moveTo>
                <a:lnTo>
                  <a:pt x="1361910" y="0"/>
                </a:lnTo>
                <a:lnTo>
                  <a:pt x="1361910" y="1361910"/>
                </a:lnTo>
                <a:lnTo>
                  <a:pt x="0" y="1361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a:off x="16421852" y="7573710"/>
            <a:ext cx="1361911" cy="1361911"/>
          </a:xfrm>
          <a:custGeom>
            <a:avLst/>
            <a:gdLst/>
            <a:ahLst/>
            <a:cxnLst/>
            <a:rect l="l" t="t" r="r" b="b"/>
            <a:pathLst>
              <a:path w="1361911" h="1361911">
                <a:moveTo>
                  <a:pt x="0" y="0"/>
                </a:moveTo>
                <a:lnTo>
                  <a:pt x="1361911" y="0"/>
                </a:lnTo>
                <a:lnTo>
                  <a:pt x="1361911" y="1361911"/>
                </a:lnTo>
                <a:lnTo>
                  <a:pt x="0" y="1361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AutoShape 41"/>
          <p:cNvSpPr/>
          <p:nvPr/>
        </p:nvSpPr>
        <p:spPr>
          <a:xfrm flipH="1">
            <a:off x="15740897" y="2894869"/>
            <a:ext cx="387719" cy="4746038"/>
          </a:xfrm>
          <a:prstGeom prst="line">
            <a:avLst/>
          </a:prstGeom>
          <a:ln w="38100" cap="flat">
            <a:solidFill>
              <a:srgbClr val="FFFFFF"/>
            </a:solidFill>
            <a:prstDash val="solid"/>
            <a:headEnd type="none" w="sm" len="sm"/>
            <a:tailEnd type="none" w="sm" len="sm"/>
          </a:ln>
        </p:spPr>
      </p:sp>
      <p:sp>
        <p:nvSpPr>
          <p:cNvPr id="42" name="Freeform 42"/>
          <p:cNvSpPr/>
          <p:nvPr/>
        </p:nvSpPr>
        <p:spPr>
          <a:xfrm>
            <a:off x="13969233" y="0"/>
            <a:ext cx="4318767" cy="2894869"/>
          </a:xfrm>
          <a:custGeom>
            <a:avLst/>
            <a:gdLst/>
            <a:ahLst/>
            <a:cxnLst/>
            <a:rect l="l" t="t" r="r" b="b"/>
            <a:pathLst>
              <a:path w="4318767" h="2894869">
                <a:moveTo>
                  <a:pt x="0" y="0"/>
                </a:moveTo>
                <a:lnTo>
                  <a:pt x="4318767" y="0"/>
                </a:lnTo>
                <a:lnTo>
                  <a:pt x="4318767" y="2894869"/>
                </a:lnTo>
                <a:lnTo>
                  <a:pt x="0" y="28948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TextBox 43"/>
          <p:cNvSpPr txBox="1"/>
          <p:nvPr/>
        </p:nvSpPr>
        <p:spPr>
          <a:xfrm>
            <a:off x="2338609" y="2185785"/>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44" name="TextBox 44"/>
          <p:cNvSpPr txBox="1"/>
          <p:nvPr/>
        </p:nvSpPr>
        <p:spPr>
          <a:xfrm>
            <a:off x="6375721" y="2213852"/>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45" name="TextBox 45"/>
          <p:cNvSpPr txBox="1"/>
          <p:nvPr/>
        </p:nvSpPr>
        <p:spPr>
          <a:xfrm>
            <a:off x="5038257" y="2288782"/>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69E22"/>
                </a:solidFill>
                <a:latin typeface="Montserrat"/>
              </a:rPr>
              <a:t>3</a:t>
            </a:r>
          </a:p>
        </p:txBody>
      </p:sp>
      <p:sp>
        <p:nvSpPr>
          <p:cNvPr id="46" name="TextBox 46"/>
          <p:cNvSpPr txBox="1"/>
          <p:nvPr/>
        </p:nvSpPr>
        <p:spPr>
          <a:xfrm>
            <a:off x="3642991" y="2129651"/>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47" name="TextBox 47"/>
          <p:cNvSpPr txBox="1"/>
          <p:nvPr/>
        </p:nvSpPr>
        <p:spPr>
          <a:xfrm>
            <a:off x="7730825" y="2298307"/>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48" name="TextBox 48"/>
          <p:cNvSpPr txBox="1"/>
          <p:nvPr/>
        </p:nvSpPr>
        <p:spPr>
          <a:xfrm>
            <a:off x="5509382" y="764219"/>
            <a:ext cx="193596" cy="580898"/>
          </a:xfrm>
          <a:prstGeom prst="rect">
            <a:avLst/>
          </a:prstGeom>
        </p:spPr>
        <p:txBody>
          <a:bodyPr lIns="0" tIns="0" rIns="0" bIns="0" rtlCol="0" anchor="t">
            <a:spAutoFit/>
          </a:bodyPr>
          <a:lstStyle/>
          <a:p>
            <a:pPr algn="ctr">
              <a:lnSpc>
                <a:spcPts val="4635"/>
              </a:lnSpc>
              <a:spcBef>
                <a:spcPct val="0"/>
              </a:spcBef>
            </a:pPr>
            <a:r>
              <a:rPr lang="en-US" sz="3799">
                <a:solidFill>
                  <a:srgbClr val="F40C00"/>
                </a:solidFill>
                <a:latin typeface="Montserrat"/>
              </a:rPr>
              <a:t>r</a:t>
            </a:r>
          </a:p>
        </p:txBody>
      </p:sp>
      <p:sp>
        <p:nvSpPr>
          <p:cNvPr id="49" name="TextBox 49"/>
          <p:cNvSpPr txBox="1"/>
          <p:nvPr/>
        </p:nvSpPr>
        <p:spPr>
          <a:xfrm>
            <a:off x="2240576" y="5558103"/>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50" name="TextBox 50"/>
          <p:cNvSpPr txBox="1"/>
          <p:nvPr/>
        </p:nvSpPr>
        <p:spPr>
          <a:xfrm>
            <a:off x="4940225" y="5661100"/>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FFFFF"/>
                </a:solidFill>
                <a:latin typeface="Montserrat"/>
              </a:rPr>
              <a:t>3</a:t>
            </a:r>
          </a:p>
        </p:txBody>
      </p:sp>
      <p:sp>
        <p:nvSpPr>
          <p:cNvPr id="51" name="TextBox 51"/>
          <p:cNvSpPr txBox="1"/>
          <p:nvPr/>
        </p:nvSpPr>
        <p:spPr>
          <a:xfrm>
            <a:off x="3544959" y="5501969"/>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69E22"/>
                </a:solidFill>
                <a:latin typeface="Montserrat"/>
              </a:rPr>
              <a:t>1</a:t>
            </a:r>
          </a:p>
        </p:txBody>
      </p:sp>
      <p:sp>
        <p:nvSpPr>
          <p:cNvPr id="52" name="TextBox 52"/>
          <p:cNvSpPr txBox="1"/>
          <p:nvPr/>
        </p:nvSpPr>
        <p:spPr>
          <a:xfrm>
            <a:off x="7113047" y="5617693"/>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53" name="TextBox 53"/>
          <p:cNvSpPr txBox="1"/>
          <p:nvPr/>
        </p:nvSpPr>
        <p:spPr>
          <a:xfrm>
            <a:off x="8478373" y="5702148"/>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54" name="TextBox 54"/>
          <p:cNvSpPr txBox="1"/>
          <p:nvPr/>
        </p:nvSpPr>
        <p:spPr>
          <a:xfrm>
            <a:off x="2060101" y="4098767"/>
            <a:ext cx="319564"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0</a:t>
            </a:r>
          </a:p>
        </p:txBody>
      </p:sp>
      <p:sp>
        <p:nvSpPr>
          <p:cNvPr id="55" name="TextBox 55"/>
          <p:cNvSpPr txBox="1"/>
          <p:nvPr/>
        </p:nvSpPr>
        <p:spPr>
          <a:xfrm>
            <a:off x="3657659" y="4190590"/>
            <a:ext cx="165140" cy="543306"/>
          </a:xfrm>
          <a:prstGeom prst="rect">
            <a:avLst/>
          </a:prstGeom>
        </p:spPr>
        <p:txBody>
          <a:bodyPr lIns="0" tIns="0" rIns="0" bIns="0" rtlCol="0" anchor="t">
            <a:spAutoFit/>
          </a:bodyPr>
          <a:lstStyle/>
          <a:p>
            <a:pPr algn="ctr">
              <a:lnSpc>
                <a:spcPts val="4391"/>
              </a:lnSpc>
              <a:spcBef>
                <a:spcPct val="0"/>
              </a:spcBef>
            </a:pPr>
            <a:r>
              <a:rPr lang="en-US" sz="3599">
                <a:solidFill>
                  <a:srgbClr val="F69E22"/>
                </a:solidFill>
                <a:latin typeface="Montserrat"/>
              </a:rPr>
              <a:t>1</a:t>
            </a:r>
          </a:p>
        </p:txBody>
      </p:sp>
      <p:sp>
        <p:nvSpPr>
          <p:cNvPr id="56" name="TextBox 56"/>
          <p:cNvSpPr txBox="1"/>
          <p:nvPr/>
        </p:nvSpPr>
        <p:spPr>
          <a:xfrm>
            <a:off x="5205258" y="4203289"/>
            <a:ext cx="97159" cy="580898"/>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2</a:t>
            </a:r>
          </a:p>
        </p:txBody>
      </p:sp>
      <p:sp>
        <p:nvSpPr>
          <p:cNvPr id="57" name="TextBox 57"/>
          <p:cNvSpPr txBox="1"/>
          <p:nvPr/>
        </p:nvSpPr>
        <p:spPr>
          <a:xfrm>
            <a:off x="7369091" y="4287490"/>
            <a:ext cx="91797" cy="496697"/>
          </a:xfrm>
          <a:prstGeom prst="rect">
            <a:avLst/>
          </a:prstGeom>
        </p:spPr>
        <p:txBody>
          <a:bodyPr lIns="0" tIns="0" rIns="0" bIns="0" rtlCol="0" anchor="t">
            <a:spAutoFit/>
          </a:bodyPr>
          <a:lstStyle/>
          <a:p>
            <a:pPr algn="ctr">
              <a:lnSpc>
                <a:spcPts val="3903"/>
              </a:lnSpc>
              <a:spcBef>
                <a:spcPct val="0"/>
              </a:spcBef>
            </a:pPr>
            <a:r>
              <a:rPr lang="en-US" sz="3199">
                <a:solidFill>
                  <a:srgbClr val="FFFFFF"/>
                </a:solidFill>
                <a:latin typeface="Montserrat"/>
              </a:rPr>
              <a:t>3</a:t>
            </a:r>
          </a:p>
        </p:txBody>
      </p:sp>
      <p:sp>
        <p:nvSpPr>
          <p:cNvPr id="58" name="TextBox 58"/>
          <p:cNvSpPr txBox="1"/>
          <p:nvPr/>
        </p:nvSpPr>
        <p:spPr>
          <a:xfrm>
            <a:off x="8672051" y="4258152"/>
            <a:ext cx="235029" cy="421513"/>
          </a:xfrm>
          <a:prstGeom prst="rect">
            <a:avLst/>
          </a:prstGeom>
        </p:spPr>
        <p:txBody>
          <a:bodyPr lIns="0" tIns="0" rIns="0" bIns="0" rtlCol="0" anchor="t">
            <a:spAutoFit/>
          </a:bodyPr>
          <a:lstStyle/>
          <a:p>
            <a:pPr algn="ctr">
              <a:lnSpc>
                <a:spcPts val="3415"/>
              </a:lnSpc>
              <a:spcBef>
                <a:spcPct val="0"/>
              </a:spcBef>
            </a:pPr>
            <a:r>
              <a:rPr lang="en-US" sz="2799">
                <a:solidFill>
                  <a:srgbClr val="FFFFFF"/>
                </a:solidFill>
                <a:latin typeface="Montserrat"/>
              </a:rPr>
              <a:t>4</a:t>
            </a:r>
          </a:p>
        </p:txBody>
      </p:sp>
      <p:sp>
        <p:nvSpPr>
          <p:cNvPr id="59" name="TextBox 59"/>
          <p:cNvSpPr txBox="1"/>
          <p:nvPr/>
        </p:nvSpPr>
        <p:spPr>
          <a:xfrm>
            <a:off x="11731877" y="5618356"/>
            <a:ext cx="2629257" cy="393446"/>
          </a:xfrm>
          <a:prstGeom prst="rect">
            <a:avLst/>
          </a:prstGeom>
        </p:spPr>
        <p:txBody>
          <a:bodyPr lIns="0" tIns="0" rIns="0" bIns="0" rtlCol="0" anchor="t">
            <a:spAutoFit/>
          </a:bodyPr>
          <a:lstStyle/>
          <a:p>
            <a:pPr algn="ctr">
              <a:lnSpc>
                <a:spcPts val="3171"/>
              </a:lnSpc>
              <a:spcBef>
                <a:spcPct val="0"/>
              </a:spcBef>
            </a:pPr>
            <a:r>
              <a:rPr lang="en-US" sz="2599">
                <a:solidFill>
                  <a:srgbClr val="FFFFFF"/>
                </a:solidFill>
                <a:latin typeface="Montserrat"/>
              </a:rPr>
              <a:t>array not sorted</a:t>
            </a:r>
          </a:p>
        </p:txBody>
      </p:sp>
      <p:sp>
        <p:nvSpPr>
          <p:cNvPr id="60" name="TextBox 60"/>
          <p:cNvSpPr txBox="1"/>
          <p:nvPr/>
        </p:nvSpPr>
        <p:spPr>
          <a:xfrm>
            <a:off x="12236871" y="3587444"/>
            <a:ext cx="1262658" cy="543306"/>
          </a:xfrm>
          <a:prstGeom prst="rect">
            <a:avLst/>
          </a:prstGeom>
        </p:spPr>
        <p:txBody>
          <a:bodyPr lIns="0" tIns="0" rIns="0" bIns="0" rtlCol="0" anchor="t">
            <a:spAutoFit/>
          </a:bodyPr>
          <a:lstStyle/>
          <a:p>
            <a:pPr algn="ctr">
              <a:lnSpc>
                <a:spcPts val="4391"/>
              </a:lnSpc>
              <a:spcBef>
                <a:spcPct val="0"/>
              </a:spcBef>
            </a:pPr>
            <a:r>
              <a:rPr lang="en-US" sz="3599">
                <a:solidFill>
                  <a:srgbClr val="FFFFFF"/>
                </a:solidFill>
                <a:latin typeface="Montserrat"/>
              </a:rPr>
              <a:t>index</a:t>
            </a:r>
          </a:p>
        </p:txBody>
      </p:sp>
      <p:sp>
        <p:nvSpPr>
          <p:cNvPr id="61" name="TextBox 61"/>
          <p:cNvSpPr txBox="1"/>
          <p:nvPr/>
        </p:nvSpPr>
        <p:spPr>
          <a:xfrm>
            <a:off x="3558814" y="7156506"/>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62" name="TextBox 62"/>
          <p:cNvSpPr txBox="1"/>
          <p:nvPr/>
        </p:nvSpPr>
        <p:spPr>
          <a:xfrm>
            <a:off x="4988805" y="7361910"/>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FFFFF"/>
                </a:solidFill>
                <a:latin typeface="Montserrat"/>
              </a:rPr>
              <a:t>3</a:t>
            </a:r>
          </a:p>
        </p:txBody>
      </p:sp>
      <p:sp>
        <p:nvSpPr>
          <p:cNvPr id="63" name="TextBox 63"/>
          <p:cNvSpPr txBox="1"/>
          <p:nvPr/>
        </p:nvSpPr>
        <p:spPr>
          <a:xfrm>
            <a:off x="2338609" y="7361910"/>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69E22"/>
                </a:solidFill>
                <a:latin typeface="Montserrat"/>
              </a:rPr>
              <a:t>1</a:t>
            </a:r>
          </a:p>
        </p:txBody>
      </p:sp>
      <p:sp>
        <p:nvSpPr>
          <p:cNvPr id="64" name="TextBox 64"/>
          <p:cNvSpPr txBox="1"/>
          <p:nvPr/>
        </p:nvSpPr>
        <p:spPr>
          <a:xfrm>
            <a:off x="3997871" y="9123304"/>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65" name="TextBox 65"/>
          <p:cNvSpPr txBox="1"/>
          <p:nvPr/>
        </p:nvSpPr>
        <p:spPr>
          <a:xfrm>
            <a:off x="8756109" y="8930259"/>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66" name="TextBox 66"/>
          <p:cNvSpPr txBox="1"/>
          <p:nvPr/>
        </p:nvSpPr>
        <p:spPr>
          <a:xfrm>
            <a:off x="5515414" y="9085712"/>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FFFFF"/>
                </a:solidFill>
                <a:latin typeface="Montserrat"/>
              </a:rPr>
              <a:t>3</a:t>
            </a:r>
          </a:p>
        </p:txBody>
      </p:sp>
      <p:sp>
        <p:nvSpPr>
          <p:cNvPr id="67" name="TextBox 67"/>
          <p:cNvSpPr txBox="1"/>
          <p:nvPr/>
        </p:nvSpPr>
        <p:spPr>
          <a:xfrm>
            <a:off x="1930909" y="9123304"/>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68" name="TextBox 68"/>
          <p:cNvSpPr txBox="1"/>
          <p:nvPr/>
        </p:nvSpPr>
        <p:spPr>
          <a:xfrm>
            <a:off x="7583746" y="9002817"/>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69" name="TextBox 69"/>
          <p:cNvSpPr txBox="1"/>
          <p:nvPr/>
        </p:nvSpPr>
        <p:spPr>
          <a:xfrm>
            <a:off x="7281803" y="7343114"/>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70" name="TextBox 70"/>
          <p:cNvSpPr txBox="1"/>
          <p:nvPr/>
        </p:nvSpPr>
        <p:spPr>
          <a:xfrm>
            <a:off x="8600673" y="7352639"/>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71" name="TextBox 71"/>
          <p:cNvSpPr txBox="1"/>
          <p:nvPr/>
        </p:nvSpPr>
        <p:spPr>
          <a:xfrm>
            <a:off x="12868200" y="8017252"/>
            <a:ext cx="281345" cy="599694"/>
          </a:xfrm>
          <a:prstGeom prst="rect">
            <a:avLst/>
          </a:prstGeom>
        </p:spPr>
        <p:txBody>
          <a:bodyPr lIns="0" tIns="0" rIns="0" bIns="0" rtlCol="0" anchor="t">
            <a:spAutoFit/>
          </a:bodyPr>
          <a:lstStyle/>
          <a:p>
            <a:pPr algn="ctr">
              <a:lnSpc>
                <a:spcPts val="4757"/>
              </a:lnSpc>
              <a:spcBef>
                <a:spcPct val="0"/>
              </a:spcBef>
            </a:pPr>
            <a:r>
              <a:rPr lang="en-US" sz="3899">
                <a:solidFill>
                  <a:srgbClr val="FFFFFF"/>
                </a:solidFill>
                <a:latin typeface="Montserrat"/>
              </a:rPr>
              <a:t>2</a:t>
            </a:r>
          </a:p>
        </p:txBody>
      </p:sp>
      <p:sp>
        <p:nvSpPr>
          <p:cNvPr id="72" name="TextBox 72"/>
          <p:cNvSpPr txBox="1"/>
          <p:nvPr/>
        </p:nvSpPr>
        <p:spPr>
          <a:xfrm>
            <a:off x="16755227" y="7924012"/>
            <a:ext cx="301943" cy="646557"/>
          </a:xfrm>
          <a:prstGeom prst="rect">
            <a:avLst/>
          </a:prstGeom>
        </p:spPr>
        <p:txBody>
          <a:bodyPr lIns="0" tIns="0" rIns="0" bIns="0" rtlCol="0" anchor="t">
            <a:spAutoFit/>
          </a:bodyPr>
          <a:lstStyle/>
          <a:p>
            <a:pPr algn="ctr">
              <a:lnSpc>
                <a:spcPts val="5123"/>
              </a:lnSpc>
              <a:spcBef>
                <a:spcPct val="0"/>
              </a:spcBef>
            </a:pPr>
            <a:r>
              <a:rPr lang="en-US" sz="4199">
                <a:solidFill>
                  <a:srgbClr val="FFFFFF"/>
                </a:solidFill>
                <a:latin typeface="Montserrat"/>
              </a:rPr>
              <a:t>5</a:t>
            </a:r>
          </a:p>
        </p:txBody>
      </p:sp>
      <p:sp>
        <p:nvSpPr>
          <p:cNvPr id="73" name="TextBox 73"/>
          <p:cNvSpPr txBox="1"/>
          <p:nvPr/>
        </p:nvSpPr>
        <p:spPr>
          <a:xfrm>
            <a:off x="14204359" y="8083066"/>
            <a:ext cx="265033" cy="571627"/>
          </a:xfrm>
          <a:prstGeom prst="rect">
            <a:avLst/>
          </a:prstGeom>
        </p:spPr>
        <p:txBody>
          <a:bodyPr lIns="0" tIns="0" rIns="0" bIns="0" rtlCol="0" anchor="t">
            <a:spAutoFit/>
          </a:bodyPr>
          <a:lstStyle/>
          <a:p>
            <a:pPr algn="ctr">
              <a:lnSpc>
                <a:spcPts val="4513"/>
              </a:lnSpc>
              <a:spcBef>
                <a:spcPct val="0"/>
              </a:spcBef>
            </a:pPr>
            <a:r>
              <a:rPr lang="en-US" sz="3699">
                <a:solidFill>
                  <a:srgbClr val="FFFFFF"/>
                </a:solidFill>
                <a:latin typeface="Montserrat"/>
              </a:rPr>
              <a:t>3</a:t>
            </a:r>
          </a:p>
        </p:txBody>
      </p:sp>
      <p:sp>
        <p:nvSpPr>
          <p:cNvPr id="74" name="TextBox 74"/>
          <p:cNvSpPr txBox="1"/>
          <p:nvPr/>
        </p:nvSpPr>
        <p:spPr>
          <a:xfrm>
            <a:off x="11434278" y="8083066"/>
            <a:ext cx="197168" cy="655828"/>
          </a:xfrm>
          <a:prstGeom prst="rect">
            <a:avLst/>
          </a:prstGeom>
        </p:spPr>
        <p:txBody>
          <a:bodyPr lIns="0" tIns="0" rIns="0" bIns="0" rtlCol="0" anchor="t">
            <a:spAutoFit/>
          </a:bodyPr>
          <a:lstStyle/>
          <a:p>
            <a:pPr algn="ctr">
              <a:lnSpc>
                <a:spcPts val="5245"/>
              </a:lnSpc>
              <a:spcBef>
                <a:spcPct val="0"/>
              </a:spcBef>
            </a:pPr>
            <a:r>
              <a:rPr lang="en-US" sz="4299">
                <a:solidFill>
                  <a:srgbClr val="FFFFFF"/>
                </a:solidFill>
                <a:latin typeface="Montserrat"/>
              </a:rPr>
              <a:t>1</a:t>
            </a:r>
          </a:p>
        </p:txBody>
      </p:sp>
      <p:sp>
        <p:nvSpPr>
          <p:cNvPr id="75" name="TextBox 75"/>
          <p:cNvSpPr txBox="1"/>
          <p:nvPr/>
        </p:nvSpPr>
        <p:spPr>
          <a:xfrm>
            <a:off x="15363112" y="8036534"/>
            <a:ext cx="377785" cy="683895"/>
          </a:xfrm>
          <a:prstGeom prst="rect">
            <a:avLst/>
          </a:prstGeom>
        </p:spPr>
        <p:txBody>
          <a:bodyPr lIns="0" tIns="0" rIns="0" bIns="0" rtlCol="0" anchor="t">
            <a:spAutoFit/>
          </a:bodyPr>
          <a:lstStyle/>
          <a:p>
            <a:pPr algn="ctr">
              <a:lnSpc>
                <a:spcPts val="5489"/>
              </a:lnSpc>
              <a:spcBef>
                <a:spcPct val="0"/>
              </a:spcBef>
            </a:pPr>
            <a:r>
              <a:rPr lang="en-US" sz="4499">
                <a:solidFill>
                  <a:srgbClr val="FFFFFF"/>
                </a:solidFill>
                <a:latin typeface="Montserrat"/>
              </a:rPr>
              <a:t>4</a:t>
            </a:r>
          </a:p>
        </p:txBody>
      </p:sp>
      <p:sp>
        <p:nvSpPr>
          <p:cNvPr id="76" name="TextBox 76"/>
          <p:cNvSpPr txBox="1"/>
          <p:nvPr/>
        </p:nvSpPr>
        <p:spPr>
          <a:xfrm>
            <a:off x="14204359" y="473707"/>
            <a:ext cx="4318767" cy="1161923"/>
          </a:xfrm>
          <a:prstGeom prst="rect">
            <a:avLst/>
          </a:prstGeom>
        </p:spPr>
        <p:txBody>
          <a:bodyPr lIns="0" tIns="0" rIns="0" bIns="0" rtlCol="0" anchor="t">
            <a:spAutoFit/>
          </a:bodyPr>
          <a:lstStyle/>
          <a:p>
            <a:pPr algn="ctr">
              <a:lnSpc>
                <a:spcPts val="4635"/>
              </a:lnSpc>
              <a:spcBef>
                <a:spcPct val="0"/>
              </a:spcBef>
            </a:pPr>
            <a:r>
              <a:rPr lang="en-US" sz="3799">
                <a:solidFill>
                  <a:srgbClr val="FFFFFF"/>
                </a:solidFill>
                <a:latin typeface="Montserrat"/>
              </a:rPr>
              <a:t>the final sorted array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Slice</Template>
  <TotalTime>101</TotalTime>
  <Words>1194</Words>
  <Application>Microsoft Office PowerPoint</Application>
  <PresentationFormat>Custom</PresentationFormat>
  <Paragraphs>213</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Tw Cen MT</vt:lpstr>
      <vt:lpstr>Wingdings 3</vt:lpstr>
      <vt:lpstr>Montserrat Classic</vt:lpstr>
      <vt:lpstr>Montserrat</vt:lpstr>
      <vt:lpstr>Aileron Bold</vt:lpstr>
      <vt:lpstr>Montserrat Medium</vt:lpstr>
      <vt:lpstr>Tw Cen MT Condensed</vt:lpstr>
      <vt:lpstr>Bangers</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Colorful Company Profile Presentation</dc:title>
  <cp:lastModifiedBy>shahd elganaini</cp:lastModifiedBy>
  <cp:revision>5</cp:revision>
  <dcterms:created xsi:type="dcterms:W3CDTF">2006-08-16T00:00:00Z</dcterms:created>
  <dcterms:modified xsi:type="dcterms:W3CDTF">2024-01-01T21:40:26Z</dcterms:modified>
  <dc:identifier>DAF4jDlYs-8</dc:identifier>
</cp:coreProperties>
</file>